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61" r:id="rId5"/>
    <p:sldId id="262" r:id="rId6"/>
    <p:sldId id="263" r:id="rId7"/>
    <p:sldId id="264" r:id="rId8"/>
    <p:sldId id="265" r:id="rId9"/>
    <p:sldId id="266" r:id="rId10"/>
    <p:sldId id="268" r:id="rId11"/>
    <p:sldId id="267"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p:cViewPr varScale="1">
        <p:scale>
          <a:sx n="81" d="100"/>
          <a:sy n="81" d="100"/>
        </p:scale>
        <p:origin x="67" y="1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949406E-F798-4DDA-9714-A2D363269E26}" type="datetimeFigureOut">
              <a:rPr lang="en-US" smtClean="0"/>
              <a:t>8/19/2025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E61C28BE-0B71-4AF2-8511-D159170E5243}" type="slidenum">
              <a:rPr lang="en-US" smtClean="0"/>
              <a:t>‹#›</a:t>
            </a:fld>
            <a:endParaRPr lang="en-US" dirty="0"/>
          </a:p>
        </p:txBody>
      </p:sp>
    </p:spTree>
    <p:extLst>
      <p:ext uri="{BB962C8B-B14F-4D97-AF65-F5344CB8AC3E}">
        <p14:creationId xmlns:p14="http://schemas.microsoft.com/office/powerpoint/2010/main" val="230040980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173279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5949406E-F798-4DDA-9714-A2D363269E26}" type="datetimeFigureOut">
              <a:rPr lang="en-US" smtClean="0"/>
              <a:t>8/19/2025</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32909812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2247324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793282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143176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1840923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E61C28BE-0B71-4AF2-8511-D159170E5243}"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97194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949406E-F798-4DDA-9714-A2D363269E26}" type="datetimeFigureOut">
              <a:rPr lang="en-US" smtClean="0"/>
              <a:t>8/19/2025</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E61C28BE-0B71-4AF2-8511-D159170E5243}"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30793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2875428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9406E-F798-4DDA-9714-A2D363269E26}"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1C28BE-0B71-4AF2-8511-D159170E5243}" type="slidenum">
              <a:rPr lang="en-US" smtClean="0"/>
              <a:t>‹#›</a:t>
            </a:fld>
            <a:endParaRPr lang="en-US" dirty="0"/>
          </a:p>
        </p:txBody>
      </p:sp>
    </p:spTree>
    <p:extLst>
      <p:ext uri="{BB962C8B-B14F-4D97-AF65-F5344CB8AC3E}">
        <p14:creationId xmlns:p14="http://schemas.microsoft.com/office/powerpoint/2010/main" val="3351311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949406E-F798-4DDA-9714-A2D363269E26}" type="datetimeFigureOut">
              <a:rPr lang="en-US" smtClean="0"/>
              <a:t>8/19/2025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E61C28BE-0B71-4AF2-8511-D159170E5243}" type="slidenum">
              <a:rPr lang="en-US" smtClean="0"/>
              <a:t>‹#›</a:t>
            </a:fld>
            <a:endParaRPr lang="en-US" dirty="0"/>
          </a:p>
        </p:txBody>
      </p:sp>
    </p:spTree>
    <p:extLst>
      <p:ext uri="{BB962C8B-B14F-4D97-AF65-F5344CB8AC3E}">
        <p14:creationId xmlns:p14="http://schemas.microsoft.com/office/powerpoint/2010/main" val="37079544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D0AF4-1BFC-49E0-A7FF-D526A9246BD2}"/>
              </a:ext>
            </a:extLst>
          </p:cNvPr>
          <p:cNvSpPr>
            <a:spLocks noGrp="1"/>
          </p:cNvSpPr>
          <p:nvPr>
            <p:ph type="ctrTitle"/>
          </p:nvPr>
        </p:nvSpPr>
        <p:spPr/>
        <p:txBody>
          <a:bodyPr/>
          <a:lstStyle/>
          <a:p>
            <a:r>
              <a:rPr lang="en-US" sz="7200" dirty="0">
                <a:effectLst/>
                <a:latin typeface="Cambria" panose="02040503050406030204" pitchFamily="18" charset="0"/>
                <a:ea typeface="MS Mincho" panose="02020609040205080304" pitchFamily="49" charset="-128"/>
                <a:cs typeface="Arial" panose="020B0604020202020204" pitchFamily="34" charset="0"/>
              </a:rPr>
              <a:t>OFFICE APPLICATION</a:t>
            </a:r>
            <a:endParaRPr lang="en-US" dirty="0"/>
          </a:p>
        </p:txBody>
      </p:sp>
      <p:sp>
        <p:nvSpPr>
          <p:cNvPr id="3" name="Subtitle 2">
            <a:extLst>
              <a:ext uri="{FF2B5EF4-FFF2-40B4-BE49-F238E27FC236}">
                <a16:creationId xmlns:a16="http://schemas.microsoft.com/office/drawing/2014/main" id="{6B7C1B07-5C27-4270-8CEF-81B9A03AB421}"/>
              </a:ext>
            </a:extLst>
          </p:cNvPr>
          <p:cNvSpPr>
            <a:spLocks noGrp="1"/>
          </p:cNvSpPr>
          <p:nvPr>
            <p:ph type="subTitle" idx="1"/>
          </p:nvPr>
        </p:nvSpPr>
        <p:spPr>
          <a:xfrm>
            <a:off x="1562100" y="4287613"/>
            <a:ext cx="9070848" cy="457201"/>
          </a:xfrm>
        </p:spPr>
        <p:txBody>
          <a:bodyPr>
            <a:noAutofit/>
          </a:bodyPr>
          <a:lstStyle/>
          <a:p>
            <a:r>
              <a:rPr lang="en-US" sz="3200" dirty="0">
                <a:effectLst/>
                <a:latin typeface="Cambria" panose="02040503050406030204" pitchFamily="18" charset="0"/>
                <a:ea typeface="MS Mincho" panose="02020609040205080304" pitchFamily="49" charset="-128"/>
                <a:cs typeface="Arial" panose="020B0604020202020204" pitchFamily="34" charset="0"/>
              </a:rPr>
              <a:t>PROCESSING WORD</a:t>
            </a:r>
            <a:endParaRPr lang="en-US" sz="3200" dirty="0"/>
          </a:p>
        </p:txBody>
      </p:sp>
    </p:spTree>
    <p:extLst>
      <p:ext uri="{BB962C8B-B14F-4D97-AF65-F5344CB8AC3E}">
        <p14:creationId xmlns:p14="http://schemas.microsoft.com/office/powerpoint/2010/main" val="82416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lstStyle/>
          <a:p>
            <a:r>
              <a:rPr lang="en-US" sz="4800" dirty="0">
                <a:effectLst/>
                <a:latin typeface="Cambria" panose="02040503050406030204" pitchFamily="18" charset="0"/>
                <a:ea typeface="MS Mincho" panose="02020609040205080304" pitchFamily="49" charset="-128"/>
                <a:cs typeface="Arial" panose="020B0604020202020204" pitchFamily="34" charset="0"/>
              </a:rPr>
              <a:t>Objectives</a:t>
            </a:r>
            <a:endParaRPr lang="en-US" dirty="0"/>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p:txBody>
          <a:bodyPr>
            <a:normAutofit/>
          </a:bodyPr>
          <a:lstStyle/>
          <a:p>
            <a:pPr algn="just">
              <a:lnSpc>
                <a:spcPct val="115000"/>
              </a:lnSpc>
              <a:spcBef>
                <a:spcPts val="0"/>
              </a:spcBef>
              <a:spcAft>
                <a:spcPts val="1000"/>
              </a:spcAft>
            </a:pPr>
            <a:r>
              <a:rPr lang="en-US" sz="2200" dirty="0">
                <a:effectLst/>
                <a:latin typeface="Cambria" panose="02040503050406030204" pitchFamily="18" charset="0"/>
                <a:ea typeface="MS Mincho" panose="02020609040205080304" pitchFamily="49" charset="-128"/>
                <a:cs typeface="Arial" panose="020B0604020202020204" pitchFamily="34" charset="0"/>
              </a:rPr>
              <a:t>To describe different Word Processors</a:t>
            </a:r>
          </a:p>
          <a:p>
            <a:pPr algn="just">
              <a:lnSpc>
                <a:spcPct val="115000"/>
              </a:lnSpc>
              <a:spcBef>
                <a:spcPts val="0"/>
              </a:spcBef>
              <a:spcAft>
                <a:spcPts val="1000"/>
              </a:spcAft>
            </a:pPr>
            <a:r>
              <a:rPr lang="en-US" sz="2200" dirty="0">
                <a:latin typeface="Cambria" panose="02040503050406030204" pitchFamily="18" charset="0"/>
                <a:ea typeface="MS Mincho" panose="02020609040205080304" pitchFamily="49" charset="-128"/>
                <a:cs typeface="Arial" panose="020B0604020202020204" pitchFamily="34" charset="0"/>
              </a:rPr>
              <a:t>To explain different types of toolbars </a:t>
            </a:r>
            <a:endParaRPr lang="en-US" dirty="0"/>
          </a:p>
        </p:txBody>
      </p:sp>
    </p:spTree>
    <p:extLst>
      <p:ext uri="{BB962C8B-B14F-4D97-AF65-F5344CB8AC3E}">
        <p14:creationId xmlns:p14="http://schemas.microsoft.com/office/powerpoint/2010/main" val="413034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lstStyle/>
          <a:p>
            <a:r>
              <a:rPr lang="en-US" sz="4800" dirty="0">
                <a:effectLst/>
                <a:latin typeface="Cambria" panose="02040503050406030204" pitchFamily="18" charset="0"/>
                <a:ea typeface="MS Mincho" panose="02020609040205080304" pitchFamily="49" charset="-128"/>
                <a:cs typeface="Arial" panose="020B0604020202020204" pitchFamily="34" charset="0"/>
              </a:rPr>
              <a:t>Types of Word Processors</a:t>
            </a:r>
            <a:endParaRPr lang="en-US" dirty="0"/>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p:txBody>
          <a:bodyPr>
            <a:normAutofit/>
          </a:bodyPr>
          <a:lstStyle/>
          <a:p>
            <a:pPr marL="0" indent="0" algn="just">
              <a:buNone/>
            </a:pPr>
            <a:r>
              <a:rPr lang="en-US" sz="2200" dirty="0">
                <a:latin typeface="Cambria" panose="02040503050406030204" pitchFamily="18" charset="0"/>
                <a:ea typeface="Cambria" panose="02040503050406030204" pitchFamily="18" charset="0"/>
              </a:rPr>
              <a:t>Word processors are software applications designed for creating, editing, formatting, and printing text-based documents.</a:t>
            </a:r>
          </a:p>
          <a:p>
            <a:pPr marL="0" indent="0" algn="just">
              <a:spcBef>
                <a:spcPts val="1800"/>
              </a:spcBef>
              <a:buNone/>
            </a:pPr>
            <a:r>
              <a:rPr lang="en-US" sz="2200" dirty="0">
                <a:latin typeface="Cambria" panose="02040503050406030204" pitchFamily="18" charset="0"/>
                <a:ea typeface="Cambria" panose="02040503050406030204" pitchFamily="18" charset="0"/>
              </a:rPr>
              <a:t>They vary in features, complexity, and usage environments.</a:t>
            </a:r>
          </a:p>
        </p:txBody>
      </p:sp>
    </p:spTree>
    <p:extLst>
      <p:ext uri="{BB962C8B-B14F-4D97-AF65-F5344CB8AC3E}">
        <p14:creationId xmlns:p14="http://schemas.microsoft.com/office/powerpoint/2010/main" val="621917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6148C-860D-44C0-900C-4DDCDB8EA9D3}"/>
              </a:ext>
            </a:extLst>
          </p:cNvPr>
          <p:cNvSpPr>
            <a:spLocks noGrp="1"/>
          </p:cNvSpPr>
          <p:nvPr>
            <p:ph idx="1"/>
          </p:nvPr>
        </p:nvSpPr>
        <p:spPr>
          <a:xfrm>
            <a:off x="1066800" y="779929"/>
            <a:ext cx="10058400" cy="5255111"/>
          </a:xfrm>
        </p:spPr>
        <p:txBody>
          <a:bodyPr>
            <a:normAutofit/>
          </a:bodyPr>
          <a:lstStyle/>
          <a:p>
            <a:pPr marL="342900" indent="-342900">
              <a:buAutoNum type="arabicPeriod"/>
            </a:pPr>
            <a:r>
              <a:rPr lang="en-US" sz="2200" dirty="0">
                <a:latin typeface="Cambria" panose="02040503050406030204" pitchFamily="18" charset="0"/>
                <a:ea typeface="Cambria" panose="02040503050406030204" pitchFamily="18" charset="0"/>
              </a:rPr>
              <a:t>Stand-alone / Desktop Word Processors</a:t>
            </a:r>
          </a:p>
          <a:p>
            <a:pPr marL="0" indent="0" algn="just">
              <a:buNone/>
            </a:pPr>
            <a:r>
              <a:rPr lang="en-US" sz="2200" dirty="0">
                <a:latin typeface="Cambria" panose="02040503050406030204" pitchFamily="18" charset="0"/>
                <a:ea typeface="Cambria" panose="02040503050406030204" pitchFamily="18" charset="0"/>
              </a:rPr>
              <a:t>These are full-featured applications installed on a computer.</a:t>
            </a:r>
            <a:br>
              <a:rPr lang="en-US" sz="2200" dirty="0">
                <a:latin typeface="Cambria" panose="02040503050406030204" pitchFamily="18" charset="0"/>
                <a:ea typeface="Cambria" panose="02040503050406030204" pitchFamily="18" charset="0"/>
              </a:rPr>
            </a:br>
            <a:r>
              <a:rPr lang="en-US" sz="2200" dirty="0">
                <a:latin typeface="Cambria" panose="02040503050406030204" pitchFamily="18" charset="0"/>
                <a:ea typeface="Cambria" panose="02040503050406030204" pitchFamily="18" charset="0"/>
              </a:rPr>
              <a:t>They work offline but can also connect to cloud storage.</a:t>
            </a:r>
          </a:p>
          <a:p>
            <a:pPr algn="just">
              <a:spcBef>
                <a:spcPts val="1800"/>
              </a:spcBef>
            </a:pPr>
            <a:r>
              <a:rPr lang="en-US" sz="2200" b="1" dirty="0">
                <a:latin typeface="Cambria" panose="02040503050406030204" pitchFamily="18" charset="0"/>
                <a:ea typeface="Cambria" panose="02040503050406030204" pitchFamily="18" charset="0"/>
              </a:rPr>
              <a:t>Examples &amp; Features:</a:t>
            </a:r>
            <a:endParaRPr lang="en-US" sz="2200" dirty="0">
              <a:latin typeface="Cambria" panose="02040503050406030204" pitchFamily="18" charset="0"/>
              <a:ea typeface="Cambria" panose="02040503050406030204" pitchFamily="18" charset="0"/>
            </a:endParaRP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Microsoft Word</a:t>
            </a:r>
            <a:r>
              <a:rPr lang="en-US" sz="2200" dirty="0">
                <a:latin typeface="Cambria" panose="02040503050406030204" pitchFamily="18" charset="0"/>
                <a:ea typeface="Cambria" panose="02040503050406030204" pitchFamily="18" charset="0"/>
              </a:rPr>
              <a:t> – Industry-standard with rich formatting, templates, mail merge, and collaboration.</a:t>
            </a: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LibreOffice Writer</a:t>
            </a:r>
            <a:r>
              <a:rPr lang="en-US" sz="2200" dirty="0">
                <a:latin typeface="Cambria" panose="02040503050406030204" pitchFamily="18" charset="0"/>
                <a:ea typeface="Cambria" panose="02040503050406030204" pitchFamily="18" charset="0"/>
              </a:rPr>
              <a:t> – Free and open-source alternative with most MS Word capabilities.</a:t>
            </a: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WPS Office Writer</a:t>
            </a:r>
            <a:r>
              <a:rPr lang="en-US" sz="2200" dirty="0">
                <a:latin typeface="Cambria" panose="02040503050406030204" pitchFamily="18" charset="0"/>
                <a:ea typeface="Cambria" panose="02040503050406030204" pitchFamily="18" charset="0"/>
              </a:rPr>
              <a:t> – Lightweight, MS Word–compatible, with built-in PDF tools.</a:t>
            </a: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Corel WordPerfect</a:t>
            </a:r>
            <a:r>
              <a:rPr lang="en-US" sz="2200" dirty="0">
                <a:latin typeface="Cambria" panose="02040503050406030204" pitchFamily="18" charset="0"/>
                <a:ea typeface="Cambria" panose="02040503050406030204" pitchFamily="18" charset="0"/>
              </a:rPr>
              <a:t> – Popular in legal and publishing industries; strong formatting control.</a:t>
            </a:r>
          </a:p>
          <a:p>
            <a:pPr marL="0" indent="0">
              <a:buNone/>
            </a:pPr>
            <a:endParaRPr lang="en-US"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70345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6148C-860D-44C0-900C-4DDCDB8EA9D3}"/>
              </a:ext>
            </a:extLst>
          </p:cNvPr>
          <p:cNvSpPr>
            <a:spLocks noGrp="1"/>
          </p:cNvSpPr>
          <p:nvPr>
            <p:ph idx="1"/>
          </p:nvPr>
        </p:nvSpPr>
        <p:spPr>
          <a:xfrm>
            <a:off x="1066800" y="779929"/>
            <a:ext cx="10058400" cy="5255111"/>
          </a:xfrm>
        </p:spPr>
        <p:txBody>
          <a:bodyPr>
            <a:normAutofit/>
          </a:bodyPr>
          <a:lstStyle/>
          <a:p>
            <a:pPr marL="0" indent="0">
              <a:buNone/>
            </a:pPr>
            <a:r>
              <a:rPr lang="en-US" sz="2200" dirty="0">
                <a:latin typeface="Cambria" panose="02040503050406030204" pitchFamily="18" charset="0"/>
                <a:ea typeface="Cambria" panose="02040503050406030204" pitchFamily="18" charset="0"/>
              </a:rPr>
              <a:t>2. Online / Cloud-based Word Processors</a:t>
            </a:r>
          </a:p>
          <a:p>
            <a:pPr marL="0" indent="0" algn="just">
              <a:spcBef>
                <a:spcPts val="0"/>
              </a:spcBef>
              <a:buNone/>
            </a:pPr>
            <a:r>
              <a:rPr lang="en-US" sz="2200" dirty="0">
                <a:latin typeface="Cambria" panose="02040503050406030204" pitchFamily="18" charset="0"/>
                <a:ea typeface="Cambria" panose="02040503050406030204" pitchFamily="18" charset="0"/>
              </a:rPr>
              <a:t>Run directly in a web browser; documents are stored online and accessible from any device.</a:t>
            </a:r>
          </a:p>
          <a:p>
            <a:pPr marL="0" indent="0" algn="just">
              <a:spcBef>
                <a:spcPts val="0"/>
              </a:spcBef>
              <a:buNone/>
            </a:pPr>
            <a:br>
              <a:rPr lang="en-US" sz="2200" dirty="0">
                <a:latin typeface="Cambria" panose="02040503050406030204" pitchFamily="18" charset="0"/>
                <a:ea typeface="Cambria" panose="02040503050406030204" pitchFamily="18" charset="0"/>
              </a:rPr>
            </a:br>
            <a:r>
              <a:rPr lang="en-US" sz="2200" dirty="0">
                <a:latin typeface="Cambria" panose="02040503050406030204" pitchFamily="18" charset="0"/>
                <a:ea typeface="Cambria" panose="02040503050406030204" pitchFamily="18" charset="0"/>
              </a:rPr>
              <a:t>They often support real-time collaboration.</a:t>
            </a:r>
          </a:p>
          <a:p>
            <a:pPr>
              <a:spcBef>
                <a:spcPts val="1800"/>
              </a:spcBef>
            </a:pPr>
            <a:r>
              <a:rPr lang="en-US" sz="2200" b="1" dirty="0">
                <a:latin typeface="Cambria" panose="02040503050406030204" pitchFamily="18" charset="0"/>
                <a:ea typeface="Cambria" panose="02040503050406030204" pitchFamily="18" charset="0"/>
              </a:rPr>
              <a:t>Examples &amp; Features:</a:t>
            </a:r>
            <a:endParaRPr lang="en-US" sz="2200" dirty="0">
              <a:latin typeface="Cambria" panose="02040503050406030204" pitchFamily="18" charset="0"/>
              <a:ea typeface="Cambria" panose="02040503050406030204" pitchFamily="18" charset="0"/>
            </a:endParaRP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Google Docs</a:t>
            </a:r>
            <a:r>
              <a:rPr lang="en-US" sz="2200" dirty="0">
                <a:latin typeface="Cambria" panose="02040503050406030204" pitchFamily="18" charset="0"/>
                <a:ea typeface="Cambria" panose="02040503050406030204" pitchFamily="18" charset="0"/>
              </a:rPr>
              <a:t> – Free, real-time collaboration, automatic cloud saving.</a:t>
            </a: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Zoho Writer</a:t>
            </a:r>
            <a:r>
              <a:rPr lang="en-US" sz="2200" dirty="0">
                <a:latin typeface="Cambria" panose="02040503050406030204" pitchFamily="18" charset="0"/>
                <a:ea typeface="Cambria" panose="02040503050406030204" pitchFamily="18" charset="0"/>
              </a:rPr>
              <a:t> – Clean interface, supports multiple export formats, integrates with Zoho tools.</a:t>
            </a: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OnlyOffice Docs</a:t>
            </a:r>
            <a:r>
              <a:rPr lang="en-US" sz="2200" dirty="0">
                <a:latin typeface="Cambria" panose="02040503050406030204" pitchFamily="18" charset="0"/>
                <a:ea typeface="Cambria" panose="02040503050406030204" pitchFamily="18" charset="0"/>
              </a:rPr>
              <a:t> – Compatible with MS Office formats, team collaboration features.</a:t>
            </a:r>
          </a:p>
          <a:p>
            <a:pPr algn="just">
              <a:buFont typeface="Arial" panose="020B0604020202020204" pitchFamily="34" charset="0"/>
              <a:buChar char="•"/>
            </a:pPr>
            <a:r>
              <a:rPr lang="en-US" sz="2200" b="1" dirty="0">
                <a:latin typeface="Cambria" panose="02040503050406030204" pitchFamily="18" charset="0"/>
                <a:ea typeface="Cambria" panose="02040503050406030204" pitchFamily="18" charset="0"/>
              </a:rPr>
              <a:t>Microsoft Word Online</a:t>
            </a:r>
            <a:r>
              <a:rPr lang="en-US" sz="2200" dirty="0">
                <a:latin typeface="Cambria" panose="02040503050406030204" pitchFamily="18" charset="0"/>
                <a:ea typeface="Cambria" panose="02040503050406030204" pitchFamily="18" charset="0"/>
              </a:rPr>
              <a:t> – Browser version of MS Word with basic editing tools.</a:t>
            </a:r>
          </a:p>
        </p:txBody>
      </p:sp>
    </p:spTree>
    <p:extLst>
      <p:ext uri="{BB962C8B-B14F-4D97-AF65-F5344CB8AC3E}">
        <p14:creationId xmlns:p14="http://schemas.microsoft.com/office/powerpoint/2010/main" val="130535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6148C-860D-44C0-900C-4DDCDB8EA9D3}"/>
              </a:ext>
            </a:extLst>
          </p:cNvPr>
          <p:cNvSpPr>
            <a:spLocks noGrp="1"/>
          </p:cNvSpPr>
          <p:nvPr>
            <p:ph idx="1"/>
          </p:nvPr>
        </p:nvSpPr>
        <p:spPr>
          <a:xfrm>
            <a:off x="1066800" y="779929"/>
            <a:ext cx="10058400" cy="5255111"/>
          </a:xfrm>
        </p:spPr>
        <p:txBody>
          <a:bodyPr>
            <a:normAutofit/>
          </a:bodyPr>
          <a:lstStyle/>
          <a:p>
            <a:pPr marL="0" indent="0">
              <a:buNone/>
            </a:pPr>
            <a:r>
              <a:rPr lang="en-US" sz="2200" dirty="0">
                <a:latin typeface="Cambria" panose="02040503050406030204" pitchFamily="18" charset="0"/>
                <a:ea typeface="Cambria" panose="02040503050406030204" pitchFamily="18" charset="0"/>
              </a:rPr>
              <a:t>3. Mobile Word Processors</a:t>
            </a:r>
          </a:p>
          <a:p>
            <a:pPr marL="0" indent="0">
              <a:buNone/>
            </a:pPr>
            <a:r>
              <a:rPr lang="en-US" sz="2200" dirty="0">
                <a:latin typeface="Cambria" panose="02040503050406030204" pitchFamily="18" charset="0"/>
                <a:ea typeface="Cambria" panose="02040503050406030204" pitchFamily="18" charset="0"/>
              </a:rPr>
              <a:t>Designed for smartphones and tablets, often with touch-friendly interfaces.</a:t>
            </a:r>
            <a:br>
              <a:rPr lang="en-US" sz="2200" dirty="0">
                <a:latin typeface="Cambria" panose="02040503050406030204" pitchFamily="18" charset="0"/>
                <a:ea typeface="Cambria" panose="02040503050406030204" pitchFamily="18" charset="0"/>
              </a:rPr>
            </a:br>
            <a:endParaRPr lang="en-US" sz="2200" dirty="0">
              <a:latin typeface="Cambria" panose="02040503050406030204" pitchFamily="18" charset="0"/>
              <a:ea typeface="Cambria" panose="02040503050406030204" pitchFamily="18" charset="0"/>
            </a:endParaRPr>
          </a:p>
          <a:p>
            <a:pPr marL="0" indent="0">
              <a:buNone/>
            </a:pPr>
            <a:r>
              <a:rPr lang="en-US" sz="2200" b="1" dirty="0">
                <a:latin typeface="Cambria" panose="02040503050406030204" pitchFamily="18" charset="0"/>
                <a:ea typeface="Cambria" panose="02040503050406030204" pitchFamily="18" charset="0"/>
              </a:rPr>
              <a:t>Examples &amp; Features:</a:t>
            </a:r>
            <a:endParaRPr lang="en-US" sz="2200" dirty="0">
              <a:latin typeface="Cambria" panose="02040503050406030204" pitchFamily="18" charset="0"/>
              <a:ea typeface="Cambria" panose="02040503050406030204" pitchFamily="18" charset="0"/>
            </a:endParaRP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Microsoft Word (Mobile)</a:t>
            </a:r>
            <a:r>
              <a:rPr lang="en-US" sz="2200" dirty="0">
                <a:latin typeface="Cambria" panose="02040503050406030204" pitchFamily="18" charset="0"/>
                <a:ea typeface="Cambria" panose="02040503050406030204" pitchFamily="18" charset="0"/>
              </a:rPr>
              <a:t> – Syncs with OneDrive, supports editing and reviewing on the go.</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Google Docs (Mobile)</a:t>
            </a:r>
            <a:r>
              <a:rPr lang="en-US" sz="2200" dirty="0">
                <a:latin typeface="Cambria" panose="02040503050406030204" pitchFamily="18" charset="0"/>
                <a:ea typeface="Cambria" panose="02040503050406030204" pitchFamily="18" charset="0"/>
              </a:rPr>
              <a:t> – Lightweight, collaborative editing from mobile devices.</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WPS Office (Mobile)</a:t>
            </a:r>
            <a:r>
              <a:rPr lang="en-US" sz="2200" dirty="0">
                <a:latin typeface="Cambria" panose="02040503050406030204" pitchFamily="18" charset="0"/>
                <a:ea typeface="Cambria" panose="02040503050406030204" pitchFamily="18" charset="0"/>
              </a:rPr>
              <a:t> – Combines word processing, spreadsheets, and presentations in one app.</a:t>
            </a:r>
          </a:p>
        </p:txBody>
      </p:sp>
    </p:spTree>
    <p:extLst>
      <p:ext uri="{BB962C8B-B14F-4D97-AF65-F5344CB8AC3E}">
        <p14:creationId xmlns:p14="http://schemas.microsoft.com/office/powerpoint/2010/main" val="755333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6148C-860D-44C0-900C-4DDCDB8EA9D3}"/>
              </a:ext>
            </a:extLst>
          </p:cNvPr>
          <p:cNvSpPr>
            <a:spLocks noGrp="1"/>
          </p:cNvSpPr>
          <p:nvPr>
            <p:ph idx="1"/>
          </p:nvPr>
        </p:nvSpPr>
        <p:spPr>
          <a:xfrm>
            <a:off x="1066800" y="779929"/>
            <a:ext cx="10058400" cy="5255111"/>
          </a:xfrm>
        </p:spPr>
        <p:txBody>
          <a:bodyPr>
            <a:normAutofit/>
          </a:bodyPr>
          <a:lstStyle/>
          <a:p>
            <a:pPr marL="0" indent="0">
              <a:buNone/>
            </a:pPr>
            <a:r>
              <a:rPr lang="en-US" sz="2200" dirty="0">
                <a:latin typeface="Cambria" panose="02040503050406030204" pitchFamily="18" charset="0"/>
                <a:ea typeface="Cambria" panose="02040503050406030204" pitchFamily="18" charset="0"/>
              </a:rPr>
              <a:t>4. Specialized / Niche Word Processors</a:t>
            </a:r>
          </a:p>
          <a:p>
            <a:pPr marL="0" indent="0">
              <a:buNone/>
            </a:pPr>
            <a:r>
              <a:rPr lang="en-US" sz="2200" dirty="0">
                <a:latin typeface="Cambria" panose="02040503050406030204" pitchFamily="18" charset="0"/>
                <a:ea typeface="Cambria" panose="02040503050406030204" pitchFamily="18" charset="0"/>
              </a:rPr>
              <a:t>Focused on specific writing needs such as books, scripts, or academic work.</a:t>
            </a:r>
            <a:br>
              <a:rPr lang="en-US" sz="2200" dirty="0">
                <a:latin typeface="Cambria" panose="02040503050406030204" pitchFamily="18" charset="0"/>
                <a:ea typeface="Cambria" panose="02040503050406030204" pitchFamily="18" charset="0"/>
              </a:rPr>
            </a:br>
            <a:endParaRPr lang="en-US" sz="2200" dirty="0">
              <a:latin typeface="Cambria" panose="02040503050406030204" pitchFamily="18" charset="0"/>
              <a:ea typeface="Cambria" panose="02040503050406030204" pitchFamily="18" charset="0"/>
            </a:endParaRPr>
          </a:p>
          <a:p>
            <a:r>
              <a:rPr lang="en-US" sz="2200" b="1" dirty="0">
                <a:latin typeface="Cambria" panose="02040503050406030204" pitchFamily="18" charset="0"/>
                <a:ea typeface="Cambria" panose="02040503050406030204" pitchFamily="18" charset="0"/>
              </a:rPr>
              <a:t>Examples &amp; Features:</a:t>
            </a:r>
            <a:endParaRPr lang="en-US" sz="2200" dirty="0">
              <a:latin typeface="Cambria" panose="02040503050406030204" pitchFamily="18" charset="0"/>
              <a:ea typeface="Cambria" panose="02040503050406030204" pitchFamily="18" charset="0"/>
            </a:endParaRP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Scrivener</a:t>
            </a:r>
            <a:r>
              <a:rPr lang="en-US" sz="2200" dirty="0">
                <a:latin typeface="Cambria" panose="02040503050406030204" pitchFamily="18" charset="0"/>
                <a:ea typeface="Cambria" panose="02040503050406030204" pitchFamily="18" charset="0"/>
              </a:rPr>
              <a:t> – Ideal for novelists, screenwriters, and researchers; organizes large projects.</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LaTeX (via editors like TeXworks or Overleaf)</a:t>
            </a:r>
            <a:r>
              <a:rPr lang="en-US" sz="2200" dirty="0">
                <a:latin typeface="Cambria" panose="02040503050406030204" pitchFamily="18" charset="0"/>
                <a:ea typeface="Cambria" panose="02040503050406030204" pitchFamily="18" charset="0"/>
              </a:rPr>
              <a:t> – Used for technical, academic, and scientific papers with complex formatting like equations.</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Final Draft</a:t>
            </a:r>
            <a:r>
              <a:rPr lang="en-US" sz="2200" dirty="0">
                <a:latin typeface="Cambria" panose="02040503050406030204" pitchFamily="18" charset="0"/>
                <a:ea typeface="Cambria" panose="02040503050406030204" pitchFamily="18" charset="0"/>
              </a:rPr>
              <a:t> – Professional screenwriting tool with automatic script formatting.</a:t>
            </a:r>
          </a:p>
          <a:p>
            <a:pPr>
              <a:buFont typeface="Arial" panose="020B0604020202020204" pitchFamily="34" charset="0"/>
              <a:buChar char="•"/>
            </a:pPr>
            <a:r>
              <a:rPr lang="en-US" sz="2200" b="1" dirty="0">
                <a:latin typeface="Cambria" panose="02040503050406030204" pitchFamily="18" charset="0"/>
                <a:ea typeface="Cambria" panose="02040503050406030204" pitchFamily="18" charset="0"/>
              </a:rPr>
              <a:t>AbiWord</a:t>
            </a:r>
            <a:r>
              <a:rPr lang="en-US" sz="2200" dirty="0">
                <a:latin typeface="Cambria" panose="02040503050406030204" pitchFamily="18" charset="0"/>
                <a:ea typeface="Cambria" panose="02040503050406030204" pitchFamily="18" charset="0"/>
              </a:rPr>
              <a:t> – Lightweight, open-source for low-resource computers.</a:t>
            </a:r>
          </a:p>
        </p:txBody>
      </p:sp>
    </p:spTree>
    <p:extLst>
      <p:ext uri="{BB962C8B-B14F-4D97-AF65-F5344CB8AC3E}">
        <p14:creationId xmlns:p14="http://schemas.microsoft.com/office/powerpoint/2010/main" val="6776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normAutofit/>
          </a:bodyPr>
          <a:lstStyle/>
          <a:p>
            <a:r>
              <a:rPr lang="en-US" dirty="0">
                <a:latin typeface="Cambria" panose="02040503050406030204" pitchFamily="18" charset="0"/>
                <a:ea typeface="MS Mincho" panose="02020609040205080304" pitchFamily="49" charset="-128"/>
                <a:cs typeface="Arial" panose="020B0604020202020204" pitchFamily="34" charset="0"/>
              </a:rPr>
              <a:t>T</a:t>
            </a:r>
            <a:r>
              <a:rPr lang="en-US" sz="4800" dirty="0">
                <a:effectLst/>
                <a:latin typeface="Cambria" panose="02040503050406030204" pitchFamily="18" charset="0"/>
                <a:ea typeface="MS Mincho" panose="02020609040205080304" pitchFamily="49" charset="-128"/>
                <a:cs typeface="Arial" panose="020B0604020202020204" pitchFamily="34" charset="0"/>
              </a:rPr>
              <a:t>ypes of toolbars </a:t>
            </a:r>
            <a:endParaRPr lang="en-US" dirty="0"/>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2103120"/>
            <a:ext cx="10058400" cy="3931920"/>
          </a:xfrm>
        </p:spPr>
        <p:txBody>
          <a:bodyPr>
            <a:normAutofit/>
          </a:bodyPr>
          <a:lstStyle/>
          <a:p>
            <a:pPr marL="0" indent="0" algn="just">
              <a:spcBef>
                <a:spcPts val="1800"/>
              </a:spcBef>
              <a:buNone/>
            </a:pPr>
            <a:r>
              <a:rPr lang="en-US" sz="2200" dirty="0">
                <a:latin typeface="Cambria" panose="02040503050406030204" pitchFamily="18" charset="0"/>
                <a:ea typeface="Cambria" panose="02040503050406030204" pitchFamily="18" charset="0"/>
              </a:rPr>
              <a:t>A toolbar is a bar in a computer program that contains </a:t>
            </a:r>
            <a:r>
              <a:rPr lang="en-US" sz="2200" b="1" dirty="0">
                <a:latin typeface="Cambria" panose="02040503050406030204" pitchFamily="18" charset="0"/>
                <a:ea typeface="Cambria" panose="02040503050406030204" pitchFamily="18" charset="0"/>
              </a:rPr>
              <a:t>tools in the form of icons, buttons, or menus</a:t>
            </a:r>
            <a:r>
              <a:rPr lang="en-US" sz="2200" dirty="0">
                <a:latin typeface="Cambria" panose="02040503050406030204" pitchFamily="18" charset="0"/>
                <a:ea typeface="Cambria" panose="02040503050406030204" pitchFamily="18" charset="0"/>
              </a:rPr>
              <a:t>.</a:t>
            </a:r>
          </a:p>
          <a:p>
            <a:pPr marL="0" indent="0" algn="just">
              <a:spcBef>
                <a:spcPts val="1800"/>
              </a:spcBef>
              <a:buNone/>
            </a:pPr>
            <a:r>
              <a:rPr lang="en-US" sz="2200" dirty="0">
                <a:latin typeface="Cambria" panose="02040503050406030204" pitchFamily="18" charset="0"/>
                <a:ea typeface="Cambria" panose="02040503050406030204" pitchFamily="18" charset="0"/>
              </a:rPr>
              <a:t>Each tool performs a particular task, such as formatting text, inserting pictures, or saving a document.</a:t>
            </a:r>
          </a:p>
          <a:p>
            <a:pPr marL="0" indent="0" algn="just">
              <a:spcBef>
                <a:spcPts val="1800"/>
              </a:spcBef>
              <a:buNone/>
            </a:pPr>
            <a:r>
              <a:rPr lang="en-US" sz="2200" dirty="0">
                <a:latin typeface="Cambria" panose="02040503050406030204" pitchFamily="18" charset="0"/>
                <a:ea typeface="Cambria" panose="02040503050406030204" pitchFamily="18" charset="0"/>
              </a:rPr>
              <a:t>In modern applications like Microsoft Office, toolbars are often organized into </a:t>
            </a:r>
            <a:r>
              <a:rPr lang="en-US" sz="2200" b="1" dirty="0">
                <a:latin typeface="Cambria" panose="02040503050406030204" pitchFamily="18" charset="0"/>
                <a:ea typeface="Cambria" panose="02040503050406030204" pitchFamily="18" charset="0"/>
              </a:rPr>
              <a:t>groups</a:t>
            </a:r>
            <a:r>
              <a:rPr lang="en-US" sz="2200" dirty="0">
                <a:latin typeface="Cambria" panose="02040503050406030204" pitchFamily="18" charset="0"/>
                <a:ea typeface="Cambria" panose="02040503050406030204" pitchFamily="18" charset="0"/>
              </a:rPr>
              <a:t> inside the </a:t>
            </a:r>
            <a:r>
              <a:rPr lang="en-US" sz="2200" b="1" dirty="0">
                <a:latin typeface="Cambria" panose="02040503050406030204" pitchFamily="18" charset="0"/>
                <a:ea typeface="Cambria" panose="02040503050406030204" pitchFamily="18" charset="0"/>
              </a:rPr>
              <a:t>Ribbon</a:t>
            </a:r>
            <a:r>
              <a:rPr lang="en-US" sz="2200" dirty="0">
                <a:latin typeface="Cambria" panose="02040503050406030204" pitchFamily="18" charset="0"/>
                <a:ea typeface="Cambria" panose="02040503050406030204" pitchFamily="18" charset="0"/>
              </a:rPr>
              <a:t>, and each group contains related tools.</a:t>
            </a:r>
          </a:p>
        </p:txBody>
      </p:sp>
    </p:spTree>
    <p:extLst>
      <p:ext uri="{BB962C8B-B14F-4D97-AF65-F5344CB8AC3E}">
        <p14:creationId xmlns:p14="http://schemas.microsoft.com/office/powerpoint/2010/main" val="405758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normAutofit/>
          </a:bodyPr>
          <a:lstStyle/>
          <a:p>
            <a:r>
              <a:rPr lang="en-US" sz="4000" dirty="0">
                <a:effectLst/>
                <a:latin typeface="Cambria" panose="02040503050406030204" pitchFamily="18" charset="0"/>
                <a:ea typeface="MS Mincho" panose="02020609040205080304" pitchFamily="49" charset="-128"/>
                <a:cs typeface="Arial" panose="020B0604020202020204" pitchFamily="34" charset="0"/>
              </a:rPr>
              <a:t>Types of Toolbars in Microsoft Word</a:t>
            </a:r>
            <a:endParaRPr lang="en-US" sz="4000" dirty="0"/>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2103120"/>
            <a:ext cx="10058400" cy="3931920"/>
          </a:xfrm>
        </p:spPr>
        <p:txBody>
          <a:bodyPr>
            <a:normAutofit/>
          </a:bodyPr>
          <a:lstStyle/>
          <a:p>
            <a:pPr marL="0" indent="0" algn="just">
              <a:spcBef>
                <a:spcPts val="1800"/>
              </a:spcBef>
              <a:buNone/>
            </a:pPr>
            <a:r>
              <a:rPr lang="en-US" sz="2200" b="1" dirty="0">
                <a:latin typeface="Cambria" panose="02040503050406030204" pitchFamily="18" charset="0"/>
                <a:ea typeface="Cambria" panose="02040503050406030204" pitchFamily="18" charset="0"/>
              </a:rPr>
              <a:t>Quick Access Toolbar</a:t>
            </a:r>
          </a:p>
          <a:p>
            <a:pPr marL="0" indent="0" algn="just">
              <a:spcBef>
                <a:spcPts val="1200"/>
              </a:spcBef>
              <a:buNone/>
            </a:pPr>
            <a:r>
              <a:rPr lang="en-US" sz="2200" dirty="0">
                <a:latin typeface="Cambria" panose="02040503050406030204" pitchFamily="18" charset="0"/>
                <a:ea typeface="Cambria" panose="02040503050406030204" pitchFamily="18" charset="0"/>
              </a:rPr>
              <a:t>Located at the top-left corner of the Word window. Contains frequently used commands like Save, Undo, Redo, Print. You can customize it by adding your favorite commands.</a:t>
            </a:r>
          </a:p>
          <a:p>
            <a:pPr marL="0" indent="0" algn="just">
              <a:spcBef>
                <a:spcPts val="1800"/>
              </a:spcBef>
              <a:buNone/>
            </a:pPr>
            <a:r>
              <a:rPr lang="en-US" sz="2200" b="1" dirty="0">
                <a:latin typeface="Cambria" panose="02040503050406030204" pitchFamily="18" charset="0"/>
                <a:ea typeface="Cambria" panose="02040503050406030204" pitchFamily="18" charset="0"/>
              </a:rPr>
              <a:t>Ribbon</a:t>
            </a:r>
          </a:p>
          <a:p>
            <a:pPr marL="0" indent="0" algn="just">
              <a:spcBef>
                <a:spcPts val="1200"/>
              </a:spcBef>
              <a:buNone/>
            </a:pPr>
            <a:r>
              <a:rPr lang="en-US" sz="2200" dirty="0">
                <a:latin typeface="Cambria" panose="02040503050406030204" pitchFamily="18" charset="0"/>
                <a:ea typeface="Cambria" panose="02040503050406030204" pitchFamily="18" charset="0"/>
              </a:rPr>
              <a:t>The main toolbar area in modern Word versions. Divided into Tabs like Home, Insert, Design, Layout, References, Review, View. Each tab has Groups with related tools (e.g., the Home tab has Font, Paragraph, Styles).</a:t>
            </a:r>
          </a:p>
        </p:txBody>
      </p:sp>
    </p:spTree>
    <p:extLst>
      <p:ext uri="{BB962C8B-B14F-4D97-AF65-F5344CB8AC3E}">
        <p14:creationId xmlns:p14="http://schemas.microsoft.com/office/powerpoint/2010/main" val="1468302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1FC438C-759C-4E37-A8E9-D4CA13D1BE2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52808" y="1076455"/>
            <a:ext cx="10886383" cy="1173687"/>
          </a:xfrm>
        </p:spPr>
      </p:pic>
      <p:pic>
        <p:nvPicPr>
          <p:cNvPr id="9" name="Picture 8">
            <a:extLst>
              <a:ext uri="{FF2B5EF4-FFF2-40B4-BE49-F238E27FC236}">
                <a16:creationId xmlns:a16="http://schemas.microsoft.com/office/drawing/2014/main" id="{C03EEF71-8C2D-49A9-83DA-2D1444C32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808" y="3430058"/>
            <a:ext cx="5366831" cy="1679827"/>
          </a:xfrm>
          <a:prstGeom prst="rect">
            <a:avLst/>
          </a:prstGeom>
        </p:spPr>
      </p:pic>
      <p:sp>
        <p:nvSpPr>
          <p:cNvPr id="10" name="TextBox 9">
            <a:extLst>
              <a:ext uri="{FF2B5EF4-FFF2-40B4-BE49-F238E27FC236}">
                <a16:creationId xmlns:a16="http://schemas.microsoft.com/office/drawing/2014/main" id="{11150906-9C27-402D-8971-B56BE4567C78}"/>
              </a:ext>
            </a:extLst>
          </p:cNvPr>
          <p:cNvSpPr txBox="1"/>
          <p:nvPr/>
        </p:nvSpPr>
        <p:spPr>
          <a:xfrm>
            <a:off x="2805144" y="2390744"/>
            <a:ext cx="6581710" cy="400110"/>
          </a:xfrm>
          <a:prstGeom prst="rect">
            <a:avLst/>
          </a:prstGeom>
          <a:noFill/>
        </p:spPr>
        <p:txBody>
          <a:bodyPr wrap="square" rtlCol="0">
            <a:spAutoFit/>
          </a:bodyPr>
          <a:lstStyle/>
          <a:p>
            <a:pPr algn="ctr"/>
            <a:r>
              <a:rPr lang="en-US" sz="2000" i="1" dirty="0"/>
              <a:t>Ribbon</a:t>
            </a:r>
          </a:p>
        </p:txBody>
      </p:sp>
      <p:sp>
        <p:nvSpPr>
          <p:cNvPr id="11" name="TextBox 10">
            <a:extLst>
              <a:ext uri="{FF2B5EF4-FFF2-40B4-BE49-F238E27FC236}">
                <a16:creationId xmlns:a16="http://schemas.microsoft.com/office/drawing/2014/main" id="{AE295334-1320-4429-B6B7-44E29F26482C}"/>
              </a:ext>
            </a:extLst>
          </p:cNvPr>
          <p:cNvSpPr txBox="1"/>
          <p:nvPr/>
        </p:nvSpPr>
        <p:spPr>
          <a:xfrm>
            <a:off x="652807" y="5331047"/>
            <a:ext cx="5366831" cy="400110"/>
          </a:xfrm>
          <a:prstGeom prst="rect">
            <a:avLst/>
          </a:prstGeom>
          <a:noFill/>
        </p:spPr>
        <p:txBody>
          <a:bodyPr wrap="square" rtlCol="0">
            <a:spAutoFit/>
          </a:bodyPr>
          <a:lstStyle/>
          <a:p>
            <a:pPr marL="0" indent="0" algn="ctr">
              <a:spcBef>
                <a:spcPts val="1800"/>
              </a:spcBef>
              <a:buNone/>
            </a:pPr>
            <a:r>
              <a:rPr lang="en-US" sz="2000" i="1" dirty="0">
                <a:latin typeface="Cambria" panose="02040503050406030204" pitchFamily="18" charset="0"/>
                <a:ea typeface="Cambria" panose="02040503050406030204" pitchFamily="18" charset="0"/>
              </a:rPr>
              <a:t>Contextual Toolbars / Tabs</a:t>
            </a:r>
          </a:p>
        </p:txBody>
      </p:sp>
    </p:spTree>
    <p:extLst>
      <p:ext uri="{BB962C8B-B14F-4D97-AF65-F5344CB8AC3E}">
        <p14:creationId xmlns:p14="http://schemas.microsoft.com/office/powerpoint/2010/main" val="3397050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FAC1-AD37-4B97-BEC1-CF4FA3076631}"/>
              </a:ext>
            </a:extLst>
          </p:cNvPr>
          <p:cNvSpPr>
            <a:spLocks noGrp="1"/>
          </p:cNvSpPr>
          <p:nvPr>
            <p:ph type="title"/>
          </p:nvPr>
        </p:nvSpPr>
        <p:spPr/>
        <p:txBody>
          <a:bodyPr>
            <a:normAutofit/>
          </a:bodyPr>
          <a:lstStyle/>
          <a:p>
            <a:r>
              <a:rPr lang="en-US" sz="4000" dirty="0">
                <a:effectLst/>
                <a:latin typeface="Cambria" panose="02040503050406030204" pitchFamily="18" charset="0"/>
                <a:ea typeface="MS Mincho" panose="02020609040205080304" pitchFamily="49" charset="-128"/>
                <a:cs typeface="Arial" panose="020B0604020202020204" pitchFamily="34" charset="0"/>
              </a:rPr>
              <a:t>Types of Toolbars in Microsoft Word</a:t>
            </a:r>
            <a:endParaRPr lang="en-US" sz="4000" dirty="0"/>
          </a:p>
        </p:txBody>
      </p:sp>
      <p:sp>
        <p:nvSpPr>
          <p:cNvPr id="3" name="Content Placeholder 2">
            <a:extLst>
              <a:ext uri="{FF2B5EF4-FFF2-40B4-BE49-F238E27FC236}">
                <a16:creationId xmlns:a16="http://schemas.microsoft.com/office/drawing/2014/main" id="{8CA1E0DC-1DD5-44A9-9E97-8F08F65EA851}"/>
              </a:ext>
            </a:extLst>
          </p:cNvPr>
          <p:cNvSpPr>
            <a:spLocks noGrp="1"/>
          </p:cNvSpPr>
          <p:nvPr>
            <p:ph idx="1"/>
          </p:nvPr>
        </p:nvSpPr>
        <p:spPr>
          <a:xfrm>
            <a:off x="1066800" y="2103120"/>
            <a:ext cx="10058400" cy="3931920"/>
          </a:xfrm>
        </p:spPr>
        <p:txBody>
          <a:bodyPr>
            <a:normAutofit fontScale="92500"/>
          </a:bodyPr>
          <a:lstStyle/>
          <a:p>
            <a:pPr marL="0" indent="0" algn="just">
              <a:spcBef>
                <a:spcPts val="1800"/>
              </a:spcBef>
              <a:buNone/>
            </a:pPr>
            <a:r>
              <a:rPr lang="en-US" sz="2200" b="1" dirty="0">
                <a:latin typeface="Cambria" panose="02040503050406030204" pitchFamily="18" charset="0"/>
                <a:ea typeface="Cambria" panose="02040503050406030204" pitchFamily="18" charset="0"/>
              </a:rPr>
              <a:t>Status Bar</a:t>
            </a:r>
          </a:p>
          <a:p>
            <a:pPr marL="0" indent="0" algn="just">
              <a:spcBef>
                <a:spcPts val="1200"/>
              </a:spcBef>
              <a:buNone/>
            </a:pPr>
            <a:r>
              <a:rPr lang="en-US" sz="2200" dirty="0">
                <a:latin typeface="Cambria" panose="02040503050406030204" pitchFamily="18" charset="0"/>
                <a:ea typeface="Cambria" panose="02040503050406030204" pitchFamily="18" charset="0"/>
              </a:rPr>
              <a:t>Located at the bottom of the Word window. </a:t>
            </a:r>
          </a:p>
          <a:p>
            <a:pPr marL="0" indent="0" algn="just">
              <a:spcBef>
                <a:spcPts val="1200"/>
              </a:spcBef>
              <a:buNone/>
            </a:pPr>
            <a:r>
              <a:rPr lang="en-US" sz="2200" dirty="0">
                <a:latin typeface="Cambria" panose="02040503050406030204" pitchFamily="18" charset="0"/>
                <a:ea typeface="Cambria" panose="02040503050406030204" pitchFamily="18" charset="0"/>
              </a:rPr>
              <a:t>Shows information like Page Number, Word Count, Language, and sometimes shortcuts for View options.</a:t>
            </a:r>
          </a:p>
          <a:p>
            <a:pPr marL="0" indent="0" algn="just">
              <a:spcBef>
                <a:spcPts val="1200"/>
              </a:spcBef>
              <a:buNone/>
            </a:pPr>
            <a:r>
              <a:rPr lang="en-US" sz="2200" dirty="0">
                <a:latin typeface="Cambria" panose="02040503050406030204" pitchFamily="18" charset="0"/>
                <a:ea typeface="Cambria" panose="02040503050406030204" pitchFamily="18" charset="0"/>
              </a:rPr>
              <a:t>Not technically a toolbar for commands, but it gives quick info and some interactive tools.</a:t>
            </a:r>
          </a:p>
          <a:p>
            <a:pPr marL="0" indent="0" algn="just">
              <a:spcBef>
                <a:spcPts val="1800"/>
              </a:spcBef>
              <a:buNone/>
            </a:pPr>
            <a:r>
              <a:rPr lang="en-US" sz="2200" b="1" dirty="0">
                <a:latin typeface="Cambria" panose="02040503050406030204" pitchFamily="18" charset="0"/>
                <a:ea typeface="Cambria" panose="02040503050406030204" pitchFamily="18" charset="0"/>
              </a:rPr>
              <a:t>Contextual Toolbars / Tabs</a:t>
            </a:r>
          </a:p>
          <a:p>
            <a:pPr marL="0" indent="0" algn="just">
              <a:spcBef>
                <a:spcPts val="1200"/>
              </a:spcBef>
              <a:buNone/>
            </a:pPr>
            <a:r>
              <a:rPr lang="en-US" sz="2200" dirty="0">
                <a:latin typeface="Cambria" panose="02040503050406030204" pitchFamily="18" charset="0"/>
                <a:ea typeface="Cambria" panose="02040503050406030204" pitchFamily="18" charset="0"/>
              </a:rPr>
              <a:t>Appear only when certain objects are selected (e.g., images, tables, charts).</a:t>
            </a:r>
          </a:p>
          <a:p>
            <a:pPr marL="0" indent="0" algn="just">
              <a:spcBef>
                <a:spcPts val="1200"/>
              </a:spcBef>
              <a:buNone/>
            </a:pPr>
            <a:r>
              <a:rPr lang="en-US" sz="2200" dirty="0">
                <a:latin typeface="Cambria" panose="02040503050406030204" pitchFamily="18" charset="0"/>
                <a:ea typeface="Cambria" panose="02040503050406030204" pitchFamily="18" charset="0"/>
              </a:rPr>
              <a:t>Example: Selecting an image opens the Picture Format tab with tools for editing the image.</a:t>
            </a:r>
          </a:p>
        </p:txBody>
      </p:sp>
    </p:spTree>
    <p:extLst>
      <p:ext uri="{BB962C8B-B14F-4D97-AF65-F5344CB8AC3E}">
        <p14:creationId xmlns:p14="http://schemas.microsoft.com/office/powerpoint/2010/main" val="1168066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1FC438C-759C-4E37-A8E9-D4CA13D1BE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7660" y="877888"/>
            <a:ext cx="7736680" cy="5157787"/>
          </a:xfrm>
        </p:spPr>
      </p:pic>
    </p:spTree>
    <p:extLst>
      <p:ext uri="{BB962C8B-B14F-4D97-AF65-F5344CB8AC3E}">
        <p14:creationId xmlns:p14="http://schemas.microsoft.com/office/powerpoint/2010/main" val="42373647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1834</TotalTime>
  <Words>644</Words>
  <Application>Microsoft Office PowerPoint</Application>
  <PresentationFormat>Widescreen</PresentationFormat>
  <Paragraphs>55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Cambria</vt:lpstr>
      <vt:lpstr>Century Gothic</vt:lpstr>
      <vt:lpstr>Garamond</vt:lpstr>
      <vt:lpstr>Savon</vt:lpstr>
      <vt:lpstr>OFFICE APPLICATION</vt:lpstr>
      <vt:lpstr>Objectives</vt:lpstr>
      <vt:lpstr>Types of Word Processors</vt:lpstr>
      <vt:lpstr>PowerPoint Presentation</vt:lpstr>
      <vt:lpstr>PowerPoint Presentation</vt:lpstr>
      <vt:lpstr>PowerPoint Presentation</vt:lpstr>
      <vt:lpstr>PowerPoint Presentation</vt:lpstr>
      <vt:lpstr>Types of toolbars </vt:lpstr>
      <vt:lpstr>Types of Toolbars in Microsoft Word</vt:lpstr>
      <vt:lpstr>PowerPoint Presentation</vt:lpstr>
      <vt:lpstr>Types of Toolbars in Microsoft Word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APPLICATION</dc:title>
  <dc:creator>Victoria Mwinyi</dc:creator>
  <cp:lastModifiedBy>Victoria Mwinyi</cp:lastModifiedBy>
  <cp:revision>35</cp:revision>
  <dcterms:created xsi:type="dcterms:W3CDTF">2025-08-09T10:54:50Z</dcterms:created>
  <dcterms:modified xsi:type="dcterms:W3CDTF">2025-08-19T09:24:45Z</dcterms:modified>
</cp:coreProperties>
</file>