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0" r:id="rId4"/>
    <p:sldId id="262" r:id="rId5"/>
    <p:sldId id="279" r:id="rId6"/>
    <p:sldId id="280" r:id="rId7"/>
    <p:sldId id="263" r:id="rId8"/>
    <p:sldId id="264" r:id="rId9"/>
    <p:sldId id="268" r:id="rId10"/>
    <p:sldId id="269" r:id="rId11"/>
    <p:sldId id="281" r:id="rId12"/>
    <p:sldId id="267" r:id="rId13"/>
    <p:sldId id="270" r:id="rId14"/>
    <p:sldId id="271" r:id="rId15"/>
    <p:sldId id="272" r:id="rId16"/>
    <p:sldId id="276" r:id="rId17"/>
    <p:sldId id="283" r:id="rId18"/>
    <p:sldId id="284" r:id="rId19"/>
    <p:sldId id="285" r:id="rId20"/>
    <p:sldId id="282" r:id="rId21"/>
    <p:sldId id="273" r:id="rId22"/>
    <p:sldId id="274" r:id="rId23"/>
    <p:sldId id="275" r:id="rId24"/>
    <p:sldId id="277" r:id="rId25"/>
    <p:sldId id="278" r:id="rId26"/>
    <p:sldId id="26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2" autoAdjust="0"/>
    <p:restoredTop sz="94660"/>
  </p:normalViewPr>
  <p:slideViewPr>
    <p:cSldViewPr snapToGrid="0">
      <p:cViewPr varScale="1">
        <p:scale>
          <a:sx n="85" d="100"/>
          <a:sy n="85" d="100"/>
        </p:scale>
        <p:origin x="59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5949406E-F798-4DDA-9714-A2D363269E26}" type="datetimeFigureOut">
              <a:rPr lang="en-US" smtClean="0"/>
              <a:t>9/16/2025</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E61C28BE-0B71-4AF2-8511-D159170E5243}" type="slidenum">
              <a:rPr lang="en-US" smtClean="0"/>
              <a:t>‹#›</a:t>
            </a:fld>
            <a:endParaRPr lang="en-US" dirty="0"/>
          </a:p>
        </p:txBody>
      </p:sp>
    </p:spTree>
    <p:extLst>
      <p:ext uri="{BB962C8B-B14F-4D97-AF65-F5344CB8AC3E}">
        <p14:creationId xmlns:p14="http://schemas.microsoft.com/office/powerpoint/2010/main" val="230040980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49406E-F798-4DDA-9714-A2D363269E26}" type="datetimeFigureOut">
              <a:rPr lang="en-US" smtClean="0"/>
              <a:t>9/16/2025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1732790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5949406E-F798-4DDA-9714-A2D363269E26}" type="datetimeFigureOut">
              <a:rPr lang="en-US" smtClean="0"/>
              <a:t>9/16/2025</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32909812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49406E-F798-4DDA-9714-A2D363269E26}" type="datetimeFigureOut">
              <a:rPr lang="en-US" smtClean="0"/>
              <a:t>9/16/2025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2247324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49406E-F798-4DDA-9714-A2D363269E26}" type="datetimeFigureOut">
              <a:rPr lang="en-US" smtClean="0"/>
              <a:t>9/16/2025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793282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49406E-F798-4DDA-9714-A2D363269E26}" type="datetimeFigureOut">
              <a:rPr lang="en-US" smtClean="0"/>
              <a:t>9/16/2025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1431762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9406E-F798-4DDA-9714-A2D363269E26}" type="datetimeFigureOut">
              <a:rPr lang="en-US" smtClean="0"/>
              <a:t>9/16/2025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1840923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949406E-F798-4DDA-9714-A2D363269E26}" type="datetimeFigureOut">
              <a:rPr lang="en-US" smtClean="0"/>
              <a:t>9/16/2025</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E61C28BE-0B71-4AF2-8511-D159170E5243}" type="slidenum">
              <a:rPr lang="en-US" smtClean="0"/>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97194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5949406E-F798-4DDA-9714-A2D363269E26}" type="datetimeFigureOut">
              <a:rPr lang="en-US" smtClean="0"/>
              <a:t>9/16/2025</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E61C28BE-0B71-4AF2-8511-D159170E5243}" type="slidenum">
              <a:rPr lang="en-US" smtClean="0"/>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30793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49406E-F798-4DDA-9714-A2D363269E26}" type="datetimeFigureOut">
              <a:rPr lang="en-US" smtClean="0"/>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2875428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49406E-F798-4DDA-9714-A2D363269E26}" type="datetimeFigureOut">
              <a:rPr lang="en-US" smtClean="0"/>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3351311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5949406E-F798-4DDA-9714-A2D363269E26}" type="datetimeFigureOut">
              <a:rPr lang="en-US" smtClean="0"/>
              <a:t>9/16/2025</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E61C28BE-0B71-4AF2-8511-D159170E5243}" type="slidenum">
              <a:rPr lang="en-US" smtClean="0"/>
              <a:t>‹#›</a:t>
            </a:fld>
            <a:endParaRPr lang="en-US" dirty="0"/>
          </a:p>
        </p:txBody>
      </p:sp>
    </p:spTree>
    <p:extLst>
      <p:ext uri="{BB962C8B-B14F-4D97-AF65-F5344CB8AC3E}">
        <p14:creationId xmlns:p14="http://schemas.microsoft.com/office/powerpoint/2010/main" val="37079544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D0AF4-1BFC-49E0-A7FF-D526A9246BD2}"/>
              </a:ext>
            </a:extLst>
          </p:cNvPr>
          <p:cNvSpPr>
            <a:spLocks noGrp="1"/>
          </p:cNvSpPr>
          <p:nvPr>
            <p:ph type="ctrTitle"/>
          </p:nvPr>
        </p:nvSpPr>
        <p:spPr/>
        <p:txBody>
          <a:bodyPr/>
          <a:lstStyle/>
          <a:p>
            <a:r>
              <a:rPr lang="en-US" sz="7200" dirty="0">
                <a:effectLst/>
                <a:latin typeface="Cambria" panose="02040503050406030204" pitchFamily="18" charset="0"/>
                <a:ea typeface="MS Mincho" panose="02020609040205080304" pitchFamily="49" charset="-128"/>
                <a:cs typeface="Arial" panose="020B0604020202020204" pitchFamily="34" charset="0"/>
              </a:rPr>
              <a:t>OFFICE APPLICATION</a:t>
            </a:r>
            <a:endParaRPr lang="en-US" dirty="0"/>
          </a:p>
        </p:txBody>
      </p:sp>
      <p:sp>
        <p:nvSpPr>
          <p:cNvPr id="3" name="Subtitle 2">
            <a:extLst>
              <a:ext uri="{FF2B5EF4-FFF2-40B4-BE49-F238E27FC236}">
                <a16:creationId xmlns:a16="http://schemas.microsoft.com/office/drawing/2014/main" id="{6B7C1B07-5C27-4270-8CEF-81B9A03AB421}"/>
              </a:ext>
            </a:extLst>
          </p:cNvPr>
          <p:cNvSpPr>
            <a:spLocks noGrp="1"/>
          </p:cNvSpPr>
          <p:nvPr>
            <p:ph type="subTitle" idx="1"/>
          </p:nvPr>
        </p:nvSpPr>
        <p:spPr>
          <a:xfrm>
            <a:off x="1562100" y="4287613"/>
            <a:ext cx="9070848" cy="457201"/>
          </a:xfrm>
        </p:spPr>
        <p:txBody>
          <a:bodyPr>
            <a:noAutofit/>
          </a:bodyPr>
          <a:lstStyle/>
          <a:p>
            <a:r>
              <a:rPr lang="en-US" sz="3200" dirty="0">
                <a:effectLst/>
                <a:latin typeface="Cambria" panose="02040503050406030204" pitchFamily="18" charset="0"/>
                <a:ea typeface="MS Mincho" panose="02020609040205080304" pitchFamily="49" charset="-128"/>
                <a:cs typeface="Arial" panose="020B0604020202020204" pitchFamily="34" charset="0"/>
              </a:rPr>
              <a:t>SPREADSHEET</a:t>
            </a:r>
            <a:endParaRPr lang="en-US" sz="3200" dirty="0"/>
          </a:p>
        </p:txBody>
      </p:sp>
    </p:spTree>
    <p:extLst>
      <p:ext uri="{BB962C8B-B14F-4D97-AF65-F5344CB8AC3E}">
        <p14:creationId xmlns:p14="http://schemas.microsoft.com/office/powerpoint/2010/main" val="824168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0FAC1-AD37-4B97-BEC1-CF4FA3076631}"/>
              </a:ext>
            </a:extLst>
          </p:cNvPr>
          <p:cNvSpPr>
            <a:spLocks noGrp="1"/>
          </p:cNvSpPr>
          <p:nvPr>
            <p:ph type="title"/>
          </p:nvPr>
        </p:nvSpPr>
        <p:spPr/>
        <p:txBody>
          <a:bodyPr/>
          <a:lstStyle/>
          <a:p>
            <a:r>
              <a:rPr lang="en-US" sz="4800" dirty="0">
                <a:effectLst/>
                <a:latin typeface="Cambria" panose="02040503050406030204" pitchFamily="18" charset="0"/>
                <a:ea typeface="MS Mincho" panose="02020609040205080304" pitchFamily="49" charset="-128"/>
                <a:cs typeface="Arial" panose="020B0604020202020204" pitchFamily="34" charset="0"/>
              </a:rPr>
              <a:t>Objectives</a:t>
            </a:r>
            <a:endParaRPr lang="en-US" dirty="0"/>
          </a:p>
        </p:txBody>
      </p:sp>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p:txBody>
          <a:bodyPr>
            <a:normAutofit/>
          </a:bodyPr>
          <a:lstStyle/>
          <a:p>
            <a:pPr algn="just">
              <a:lnSpc>
                <a:spcPct val="115000"/>
              </a:lnSpc>
              <a:spcBef>
                <a:spcPts val="0"/>
              </a:spcBef>
              <a:spcAft>
                <a:spcPts val="1000"/>
              </a:spcAft>
            </a:pPr>
            <a:r>
              <a:rPr lang="en-US" sz="2200" dirty="0"/>
              <a:t>To explain the process of creating Spreadsheets</a:t>
            </a:r>
          </a:p>
        </p:txBody>
      </p:sp>
    </p:spTree>
    <p:extLst>
      <p:ext uri="{BB962C8B-B14F-4D97-AF65-F5344CB8AC3E}">
        <p14:creationId xmlns:p14="http://schemas.microsoft.com/office/powerpoint/2010/main" val="413034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0FAC1-AD37-4B97-BEC1-CF4FA3076631}"/>
              </a:ext>
            </a:extLst>
          </p:cNvPr>
          <p:cNvSpPr>
            <a:spLocks noGrp="1"/>
          </p:cNvSpPr>
          <p:nvPr>
            <p:ph type="title"/>
          </p:nvPr>
        </p:nvSpPr>
        <p:spPr/>
        <p:txBody>
          <a:bodyPr>
            <a:normAutofit/>
          </a:bodyPr>
          <a:lstStyle/>
          <a:p>
            <a:r>
              <a:rPr lang="en-US" sz="4000" dirty="0">
                <a:solidFill>
                  <a:schemeClr val="accent3">
                    <a:lumMod val="50000"/>
                  </a:schemeClr>
                </a:solidFill>
                <a:latin typeface="Cambria" panose="02040503050406030204" pitchFamily="18" charset="0"/>
                <a:ea typeface="Cambria" panose="02040503050406030204" pitchFamily="18" charset="0"/>
              </a:rPr>
              <a:t>Creating Spreadsheets in Microsoft Excel</a:t>
            </a:r>
            <a:endParaRPr lang="en-US" sz="4000" dirty="0">
              <a:solidFill>
                <a:schemeClr val="accent3">
                  <a:lumMod val="50000"/>
                </a:schemeClr>
              </a:solidFill>
              <a:effectLst/>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1927411"/>
            <a:ext cx="10058400" cy="4356847"/>
          </a:xfrm>
        </p:spPr>
        <p:txBody>
          <a:bodyPr>
            <a:normAutofit/>
          </a:bodyPr>
          <a:lstStyle/>
          <a:p>
            <a:pPr marL="0" indent="0" algn="just">
              <a:buNone/>
            </a:pPr>
            <a:r>
              <a:rPr lang="en-US" sz="2200" dirty="0">
                <a:solidFill>
                  <a:schemeClr val="accent3">
                    <a:lumMod val="50000"/>
                  </a:schemeClr>
                </a:solidFill>
                <a:latin typeface="Cambria" panose="02040503050406030204" pitchFamily="18" charset="0"/>
                <a:ea typeface="Cambria" panose="02040503050406030204" pitchFamily="18" charset="0"/>
              </a:rPr>
              <a:t>Opening Microsoft Excel</a:t>
            </a:r>
          </a:p>
          <a:p>
            <a:pPr marL="0" indent="0" algn="just">
              <a:buNone/>
            </a:pPr>
            <a:r>
              <a:rPr lang="en-US" sz="2200" b="1" dirty="0">
                <a:latin typeface="Cambria" panose="02040503050406030204" pitchFamily="18" charset="0"/>
                <a:ea typeface="Cambria" panose="02040503050406030204" pitchFamily="18" charset="0"/>
              </a:rPr>
              <a:t>A) How to open Excel</a:t>
            </a:r>
          </a:p>
          <a:p>
            <a:pPr marL="0" indent="0" algn="just">
              <a:buNone/>
            </a:pPr>
            <a:r>
              <a:rPr lang="en-US" sz="2200" b="1" dirty="0">
                <a:latin typeface="Cambria" panose="02040503050406030204" pitchFamily="18" charset="0"/>
                <a:ea typeface="Cambria" panose="02040503050406030204" pitchFamily="18" charset="0"/>
              </a:rPr>
              <a:t>Start menu search</a:t>
            </a:r>
            <a:endParaRPr lang="en-US" sz="2200" dirty="0">
              <a:latin typeface="Cambria" panose="02040503050406030204" pitchFamily="18" charset="0"/>
              <a:ea typeface="Cambria" panose="02040503050406030204" pitchFamily="18" charset="0"/>
            </a:endParaRPr>
          </a:p>
          <a:p>
            <a:pPr indent="0" algn="just">
              <a:buNone/>
            </a:pPr>
            <a:r>
              <a:rPr lang="en-US" sz="2200" dirty="0">
                <a:latin typeface="Cambria" panose="02040503050406030204" pitchFamily="18" charset="0"/>
                <a:ea typeface="Cambria" panose="02040503050406030204" pitchFamily="18" charset="0"/>
              </a:rPr>
              <a:t>Press the </a:t>
            </a:r>
            <a:r>
              <a:rPr lang="en-US" sz="2200" b="1" dirty="0">
                <a:latin typeface="Cambria" panose="02040503050406030204" pitchFamily="18" charset="0"/>
                <a:ea typeface="Cambria" panose="02040503050406030204" pitchFamily="18" charset="0"/>
              </a:rPr>
              <a:t>Windows key</a:t>
            </a:r>
            <a:r>
              <a:rPr lang="en-US" sz="2200" dirty="0">
                <a:latin typeface="Cambria" panose="02040503050406030204" pitchFamily="18" charset="0"/>
                <a:ea typeface="Cambria" panose="02040503050406030204" pitchFamily="18" charset="0"/>
              </a:rPr>
              <a:t>, type </a:t>
            </a:r>
            <a:r>
              <a:rPr lang="en-US" sz="2200" b="1" dirty="0">
                <a:latin typeface="Cambria" panose="02040503050406030204" pitchFamily="18" charset="0"/>
                <a:ea typeface="Cambria" panose="02040503050406030204" pitchFamily="18" charset="0"/>
              </a:rPr>
              <a:t>Excel</a:t>
            </a:r>
            <a:r>
              <a:rPr lang="en-US" sz="2200" dirty="0">
                <a:latin typeface="Cambria" panose="02040503050406030204" pitchFamily="18" charset="0"/>
                <a:ea typeface="Cambria" panose="02040503050406030204" pitchFamily="18" charset="0"/>
              </a:rPr>
              <a:t>, press </a:t>
            </a:r>
            <a:r>
              <a:rPr lang="en-US" sz="2200" b="1" dirty="0">
                <a:latin typeface="Cambria" panose="02040503050406030204" pitchFamily="18" charset="0"/>
                <a:ea typeface="Cambria" panose="02040503050406030204" pitchFamily="18" charset="0"/>
              </a:rPr>
              <a:t>Enter</a:t>
            </a:r>
            <a:r>
              <a:rPr lang="en-US" sz="2200" dirty="0">
                <a:latin typeface="Cambria" panose="02040503050406030204" pitchFamily="18" charset="0"/>
                <a:ea typeface="Cambria" panose="02040503050406030204" pitchFamily="18" charset="0"/>
              </a:rPr>
              <a:t>.</a:t>
            </a:r>
          </a:p>
          <a:p>
            <a:pPr indent="0" algn="just">
              <a:buNone/>
            </a:pPr>
            <a:r>
              <a:rPr lang="en-US" sz="2200" dirty="0">
                <a:latin typeface="Cambria" panose="02040503050406030204" pitchFamily="18" charset="0"/>
                <a:ea typeface="Cambria" panose="02040503050406030204" pitchFamily="18" charset="0"/>
              </a:rPr>
              <a:t>OR</a:t>
            </a:r>
          </a:p>
          <a:p>
            <a:pPr marL="0" indent="0" algn="just">
              <a:buNone/>
            </a:pPr>
            <a:r>
              <a:rPr lang="en-US" sz="2200" b="1" dirty="0">
                <a:latin typeface="Cambria" panose="02040503050406030204" pitchFamily="18" charset="0"/>
                <a:ea typeface="Cambria" panose="02040503050406030204" pitchFamily="18" charset="0"/>
              </a:rPr>
              <a:t>Taskbar/Desktop icon</a:t>
            </a:r>
            <a:endParaRPr lang="en-US" sz="2200" dirty="0">
              <a:latin typeface="Cambria" panose="02040503050406030204" pitchFamily="18" charset="0"/>
              <a:ea typeface="Cambria" panose="02040503050406030204" pitchFamily="18" charset="0"/>
            </a:endParaRPr>
          </a:p>
          <a:p>
            <a:pPr indent="0" algn="just">
              <a:buNone/>
            </a:pPr>
            <a:r>
              <a:rPr lang="en-US" sz="2200" dirty="0">
                <a:latin typeface="Cambria" panose="02040503050406030204" pitchFamily="18" charset="0"/>
                <a:ea typeface="Cambria" panose="02040503050406030204" pitchFamily="18" charset="0"/>
              </a:rPr>
              <a:t>Click the </a:t>
            </a:r>
            <a:r>
              <a:rPr lang="en-US" sz="2200" b="1" dirty="0">
                <a:latin typeface="Cambria" panose="02040503050406030204" pitchFamily="18" charset="0"/>
                <a:ea typeface="Cambria" panose="02040503050406030204" pitchFamily="18" charset="0"/>
              </a:rPr>
              <a:t>Excel icon</a:t>
            </a:r>
            <a:r>
              <a:rPr lang="en-US" sz="2200" dirty="0">
                <a:latin typeface="Cambria" panose="02040503050406030204" pitchFamily="18" charset="0"/>
                <a:ea typeface="Cambria" panose="02040503050406030204" pitchFamily="18" charset="0"/>
              </a:rPr>
              <a:t> pinned to your taskbar or </a:t>
            </a:r>
            <a:r>
              <a:rPr lang="en-US" sz="2200" b="1" dirty="0">
                <a:latin typeface="Cambria" panose="02040503050406030204" pitchFamily="18" charset="0"/>
                <a:ea typeface="Cambria" panose="02040503050406030204" pitchFamily="18" charset="0"/>
              </a:rPr>
              <a:t>double-click</a:t>
            </a:r>
            <a:r>
              <a:rPr lang="en-US" sz="2200" dirty="0">
                <a:latin typeface="Cambria" panose="02040503050406030204" pitchFamily="18" charset="0"/>
                <a:ea typeface="Cambria" panose="02040503050406030204" pitchFamily="18" charset="0"/>
              </a:rPr>
              <a:t> the Excel shortcut on your desktop.</a:t>
            </a:r>
          </a:p>
          <a:p>
            <a:pPr marL="0" indent="0" algn="just">
              <a:buNone/>
            </a:pPr>
            <a:endParaRPr lang="en-US" sz="2200" dirty="0">
              <a:solidFill>
                <a:schemeClr val="accent6">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21917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B) What you see when Excel opens</a:t>
            </a:r>
          </a:p>
          <a:p>
            <a:pPr>
              <a:buFont typeface="Wingdings" panose="05000000000000000000" pitchFamily="2" charset="2"/>
              <a:buChar char="Ø"/>
            </a:pPr>
            <a:r>
              <a:rPr lang="en-US" sz="2200" b="1" dirty="0">
                <a:latin typeface="Cambria" panose="02040503050406030204" pitchFamily="18" charset="0"/>
                <a:ea typeface="Cambria" panose="02040503050406030204" pitchFamily="18" charset="0"/>
              </a:rPr>
              <a:t>By default</a:t>
            </a:r>
            <a:r>
              <a:rPr lang="en-US" sz="2200" dirty="0">
                <a:latin typeface="Cambria" panose="02040503050406030204" pitchFamily="18" charset="0"/>
                <a:ea typeface="Cambria" panose="02040503050406030204" pitchFamily="18" charset="0"/>
              </a:rPr>
              <a:t>, many installations show a </a:t>
            </a:r>
            <a:r>
              <a:rPr lang="en-US" sz="2200" b="1" dirty="0">
                <a:latin typeface="Cambria" panose="02040503050406030204" pitchFamily="18" charset="0"/>
                <a:ea typeface="Cambria" panose="02040503050406030204" pitchFamily="18" charset="0"/>
              </a:rPr>
              <a:t>Start screen</a:t>
            </a:r>
            <a:r>
              <a:rPr lang="en-US" sz="2200" dirty="0">
                <a:latin typeface="Cambria" panose="02040503050406030204" pitchFamily="18" charset="0"/>
                <a:ea typeface="Cambria" panose="02040503050406030204" pitchFamily="18" charset="0"/>
              </a:rPr>
              <a:t> first (templates + recent files).</a:t>
            </a:r>
          </a:p>
          <a:p>
            <a:pPr>
              <a:buFont typeface="Wingdings" panose="05000000000000000000" pitchFamily="2" charset="2"/>
              <a:buChar char="Ø"/>
            </a:pPr>
            <a:r>
              <a:rPr lang="en-US" sz="2200" dirty="0">
                <a:latin typeface="Cambria" panose="02040503050406030204" pitchFamily="18" charset="0"/>
                <a:ea typeface="Cambria" panose="02040503050406030204" pitchFamily="18" charset="0"/>
              </a:rPr>
              <a:t>Click </a:t>
            </a:r>
            <a:r>
              <a:rPr lang="en-US" sz="2200" b="1" dirty="0">
                <a:latin typeface="Cambria" panose="02040503050406030204" pitchFamily="18" charset="0"/>
                <a:ea typeface="Cambria" panose="02040503050406030204" pitchFamily="18" charset="0"/>
              </a:rPr>
              <a:t>Blank workbook</a:t>
            </a:r>
            <a:r>
              <a:rPr lang="en-US" sz="2200" dirty="0">
                <a:latin typeface="Cambria" panose="02040503050406030204" pitchFamily="18" charset="0"/>
                <a:ea typeface="Cambria" panose="02040503050406030204" pitchFamily="18" charset="0"/>
              </a:rPr>
              <a:t> to get an empty sheet.</a:t>
            </a:r>
          </a:p>
          <a:p>
            <a:pPr>
              <a:buFont typeface="Wingdings" panose="05000000000000000000" pitchFamily="2" charset="2"/>
              <a:buChar char="Ø"/>
            </a:pPr>
            <a:r>
              <a:rPr lang="en-US" sz="2200" dirty="0">
                <a:latin typeface="Cambria" panose="02040503050406030204" pitchFamily="18" charset="0"/>
                <a:ea typeface="Cambria" panose="02040503050406030204" pitchFamily="18" charset="0"/>
              </a:rPr>
              <a:t>If the Start screen is </a:t>
            </a:r>
            <a:r>
              <a:rPr lang="en-US" sz="2200" b="1" dirty="0">
                <a:latin typeface="Cambria" panose="02040503050406030204" pitchFamily="18" charset="0"/>
                <a:ea typeface="Cambria" panose="02040503050406030204" pitchFamily="18" charset="0"/>
              </a:rPr>
              <a:t>disabled</a:t>
            </a:r>
            <a:r>
              <a:rPr lang="en-US" sz="2200" dirty="0">
                <a:latin typeface="Cambria" panose="02040503050406030204" pitchFamily="18" charset="0"/>
                <a:ea typeface="Cambria" panose="02040503050406030204" pitchFamily="18" charset="0"/>
              </a:rPr>
              <a:t>, Excel opens </a:t>
            </a:r>
            <a:r>
              <a:rPr lang="en-US" sz="2200" b="1" dirty="0">
                <a:latin typeface="Cambria" panose="02040503050406030204" pitchFamily="18" charset="0"/>
                <a:ea typeface="Cambria" panose="02040503050406030204" pitchFamily="18" charset="0"/>
              </a:rPr>
              <a:t>directly to a new Blank workbook</a:t>
            </a:r>
            <a:r>
              <a:rPr lang="en-US" sz="2200" dirty="0">
                <a:latin typeface="Cambria" panose="02040503050406030204" pitchFamily="18" charset="0"/>
                <a:ea typeface="Cambria" panose="02040503050406030204" pitchFamily="18" charset="0"/>
              </a:rPr>
              <a:t> (Sheet1).</a:t>
            </a:r>
          </a:p>
          <a:p>
            <a:pPr marL="0" indent="0">
              <a:spcBef>
                <a:spcPts val="1800"/>
              </a:spcBef>
              <a:buNone/>
            </a:pPr>
            <a:r>
              <a:rPr lang="en-US" sz="2200" b="1" dirty="0">
                <a:latin typeface="Cambria" panose="02040503050406030204" pitchFamily="18" charset="0"/>
                <a:ea typeface="Cambria" panose="02040503050406030204" pitchFamily="18" charset="0"/>
              </a:rPr>
              <a:t>How to control that behavior (Windows desktop Excel)</a:t>
            </a:r>
          </a:p>
          <a:p>
            <a:pPr>
              <a:buFont typeface="Arial" panose="020B0604020202020204" pitchFamily="34" charset="0"/>
              <a:buChar char="•"/>
            </a:pPr>
            <a:r>
              <a:rPr lang="en-US" sz="2200" dirty="0">
                <a:latin typeface="Cambria" panose="02040503050406030204" pitchFamily="18" charset="0"/>
                <a:ea typeface="Cambria" panose="02040503050406030204" pitchFamily="18" charset="0"/>
              </a:rPr>
              <a:t>Go to </a:t>
            </a:r>
            <a:r>
              <a:rPr lang="en-US" sz="2200" b="1" dirty="0">
                <a:latin typeface="Cambria" panose="02040503050406030204" pitchFamily="18" charset="0"/>
                <a:ea typeface="Cambria" panose="02040503050406030204" pitchFamily="18" charset="0"/>
              </a:rPr>
              <a:t>File → Options → General</a:t>
            </a:r>
            <a:r>
              <a:rPr lang="en-US" sz="2200" dirty="0">
                <a:latin typeface="Cambria" panose="02040503050406030204" pitchFamily="18" charset="0"/>
                <a:ea typeface="Cambria" panose="02040503050406030204" pitchFamily="18" charset="0"/>
              </a:rPr>
              <a:t> → “</a:t>
            </a:r>
            <a:r>
              <a:rPr lang="en-US" sz="2200" b="1" dirty="0">
                <a:latin typeface="Cambria" panose="02040503050406030204" pitchFamily="18" charset="0"/>
                <a:ea typeface="Cambria" panose="02040503050406030204" pitchFamily="18" charset="0"/>
              </a:rPr>
              <a:t>Start up options</a:t>
            </a:r>
            <a:r>
              <a:rPr lang="en-US" sz="2200" dirty="0">
                <a:latin typeface="Cambria" panose="02040503050406030204" pitchFamily="18" charset="0"/>
                <a:ea typeface="Cambria" panose="02040503050406030204" pitchFamily="18" charset="0"/>
              </a:rPr>
              <a:t>.”</a:t>
            </a:r>
          </a:p>
          <a:p>
            <a:pPr marL="525780" indent="-342900">
              <a:buFont typeface="Wingdings" panose="05000000000000000000" pitchFamily="2" charset="2"/>
              <a:buChar char="Ø"/>
            </a:pPr>
            <a:r>
              <a:rPr lang="en-US" sz="2200" b="1" dirty="0">
                <a:latin typeface="Cambria" panose="02040503050406030204" pitchFamily="18" charset="0"/>
                <a:ea typeface="Cambria" panose="02040503050406030204" pitchFamily="18" charset="0"/>
              </a:rPr>
              <a:t>Uncheck</a:t>
            </a:r>
            <a:r>
              <a:rPr lang="en-US" sz="2200" dirty="0">
                <a:latin typeface="Cambria" panose="02040503050406030204" pitchFamily="18" charset="0"/>
                <a:ea typeface="Cambria" panose="02040503050406030204" pitchFamily="18" charset="0"/>
              </a:rPr>
              <a:t> “Show the Start screen when this application starts” → Excel opens directly to a </a:t>
            </a:r>
            <a:r>
              <a:rPr lang="en-US" sz="2200" b="1" dirty="0">
                <a:latin typeface="Cambria" panose="02040503050406030204" pitchFamily="18" charset="0"/>
                <a:ea typeface="Cambria" panose="02040503050406030204" pitchFamily="18" charset="0"/>
              </a:rPr>
              <a:t>blank workbook</a:t>
            </a:r>
            <a:r>
              <a:rPr lang="en-US" sz="2200" dirty="0">
                <a:latin typeface="Cambria" panose="02040503050406030204" pitchFamily="18" charset="0"/>
                <a:ea typeface="Cambria" panose="02040503050406030204" pitchFamily="18" charset="0"/>
              </a:rPr>
              <a:t> next time.</a:t>
            </a:r>
          </a:p>
          <a:p>
            <a:pPr marL="525780" indent="-342900">
              <a:buFont typeface="Wingdings" panose="05000000000000000000" pitchFamily="2" charset="2"/>
              <a:buChar char="Ø"/>
            </a:pPr>
            <a:r>
              <a:rPr lang="en-US" sz="2200" b="1" dirty="0">
                <a:latin typeface="Cambria" panose="02040503050406030204" pitchFamily="18" charset="0"/>
                <a:ea typeface="Cambria" panose="02040503050406030204" pitchFamily="18" charset="0"/>
              </a:rPr>
              <a:t>Check</a:t>
            </a:r>
            <a:r>
              <a:rPr lang="en-US" sz="2200" dirty="0">
                <a:latin typeface="Cambria" panose="02040503050406030204" pitchFamily="18" charset="0"/>
                <a:ea typeface="Cambria" panose="02040503050406030204" pitchFamily="18" charset="0"/>
              </a:rPr>
              <a:t> it to see </a:t>
            </a:r>
            <a:r>
              <a:rPr lang="en-US" sz="2200" b="1" dirty="0">
                <a:latin typeface="Cambria" panose="02040503050406030204" pitchFamily="18" charset="0"/>
                <a:ea typeface="Cambria" panose="02040503050406030204" pitchFamily="18" charset="0"/>
              </a:rPr>
              <a:t>templates/recent files</a:t>
            </a:r>
            <a:r>
              <a:rPr lang="en-US" sz="2200" dirty="0">
                <a:latin typeface="Cambria" panose="02040503050406030204" pitchFamily="18" charset="0"/>
                <a:ea typeface="Cambria" panose="02040503050406030204" pitchFamily="18" charset="0"/>
              </a:rPr>
              <a:t> first.</a:t>
            </a:r>
          </a:p>
          <a:p>
            <a:pPr marL="0" indent="0" algn="just">
              <a:spcBef>
                <a:spcPts val="1200"/>
              </a:spcBef>
              <a:spcAft>
                <a:spcPts val="600"/>
              </a:spcAft>
              <a:buNone/>
            </a:pPr>
            <a:endParaRPr lang="en-US" sz="2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2926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C92056-FE9C-47E1-A3B1-3068964FE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03" y="662700"/>
            <a:ext cx="10767993" cy="5532599"/>
          </a:xfrm>
          <a:prstGeom prst="rect">
            <a:avLst/>
          </a:prstGeom>
        </p:spPr>
      </p:pic>
    </p:spTree>
    <p:extLst>
      <p:ext uri="{BB962C8B-B14F-4D97-AF65-F5344CB8AC3E}">
        <p14:creationId xmlns:p14="http://schemas.microsoft.com/office/powerpoint/2010/main" val="1936069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21699E-57F9-4677-9058-804A413AFC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894" y="239753"/>
            <a:ext cx="7750212" cy="6378493"/>
          </a:xfrm>
          <a:prstGeom prst="rect">
            <a:avLst/>
          </a:prstGeom>
        </p:spPr>
      </p:pic>
    </p:spTree>
    <p:extLst>
      <p:ext uri="{BB962C8B-B14F-4D97-AF65-F5344CB8AC3E}">
        <p14:creationId xmlns:p14="http://schemas.microsoft.com/office/powerpoint/2010/main" val="3829556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0" indent="0" algn="just">
              <a:spcBef>
                <a:spcPts val="1200"/>
              </a:spcBef>
              <a:spcAft>
                <a:spcPts val="600"/>
              </a:spcAft>
              <a:buNone/>
            </a:pPr>
            <a:r>
              <a:rPr lang="en-US" sz="2200" dirty="0">
                <a:solidFill>
                  <a:schemeClr val="accent3">
                    <a:lumMod val="50000"/>
                  </a:schemeClr>
                </a:solidFill>
                <a:latin typeface="Cambria" panose="02040503050406030204" pitchFamily="18" charset="0"/>
                <a:ea typeface="Cambria" panose="02040503050406030204" pitchFamily="18" charset="0"/>
              </a:rPr>
              <a:t>Entering Data</a:t>
            </a:r>
          </a:p>
          <a:p>
            <a:pPr marL="0" indent="0" algn="just">
              <a:spcBef>
                <a:spcPts val="1200"/>
              </a:spcBef>
              <a:spcAft>
                <a:spcPts val="600"/>
              </a:spcAft>
              <a:buNone/>
            </a:pPr>
            <a:r>
              <a:rPr lang="en-US" sz="2200" dirty="0">
                <a:latin typeface="Cambria" panose="02040503050406030204" pitchFamily="18" charset="0"/>
                <a:ea typeface="Cambria" panose="02040503050406030204" pitchFamily="18" charset="0"/>
              </a:rPr>
              <a:t>Entering data is the process of typing or inserting text, numbers, dates, or formulas into the cells of a worksheet for storage and processing.</a:t>
            </a:r>
          </a:p>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Types of data you can enter</a:t>
            </a:r>
          </a:p>
          <a:p>
            <a:pPr marL="0" indent="0" algn="just">
              <a:spcBef>
                <a:spcPts val="1200"/>
              </a:spcBef>
              <a:spcAft>
                <a:spcPts val="600"/>
              </a:spcAft>
              <a:buNone/>
            </a:pPr>
            <a:r>
              <a:rPr lang="en-US" sz="2200" dirty="0">
                <a:latin typeface="Cambria" panose="02040503050406030204" pitchFamily="18" charset="0"/>
                <a:ea typeface="Cambria" panose="02040503050406030204" pitchFamily="18" charset="0"/>
              </a:rPr>
              <a:t>Excel is designed to handle a wide range of data types, and each type has its own special characteristics.</a:t>
            </a:r>
          </a:p>
          <a:p>
            <a:pPr marL="514350" indent="-514350" algn="just">
              <a:spcBef>
                <a:spcPts val="1200"/>
              </a:spcBef>
              <a:spcAft>
                <a:spcPts val="600"/>
              </a:spcAft>
              <a:buFont typeface="+mj-lt"/>
              <a:buAutoNum type="romanLcPeriod"/>
            </a:pPr>
            <a:r>
              <a:rPr lang="en-US" sz="2200" b="1" dirty="0">
                <a:latin typeface="Cambria" panose="02040503050406030204" pitchFamily="18" charset="0"/>
                <a:ea typeface="Cambria" panose="02040503050406030204" pitchFamily="18" charset="0"/>
              </a:rPr>
              <a:t>Text (also called Labels). </a:t>
            </a:r>
            <a:r>
              <a:rPr lang="en-US" sz="2200" dirty="0">
                <a:latin typeface="Cambria" panose="02040503050406030204" pitchFamily="18" charset="0"/>
                <a:ea typeface="Cambria" panose="02040503050406030204" pitchFamily="18" charset="0"/>
              </a:rPr>
              <a:t>This includes words, letters, or symbols that describe or identify data, such as “Student Name” or “Product A.” Excel stores text as information rather than numbers. Text cannot be used in calculations, but it is essential for headings, labels, and descriptions that make the worksheet easy to understand.</a:t>
            </a:r>
          </a:p>
        </p:txBody>
      </p:sp>
    </p:spTree>
    <p:extLst>
      <p:ext uri="{BB962C8B-B14F-4D97-AF65-F5344CB8AC3E}">
        <p14:creationId xmlns:p14="http://schemas.microsoft.com/office/powerpoint/2010/main" val="2580465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514350" indent="-514350" algn="just">
              <a:spcBef>
                <a:spcPts val="600"/>
              </a:spcBef>
              <a:spcAft>
                <a:spcPts val="600"/>
              </a:spcAft>
              <a:buFont typeface="+mj-lt"/>
              <a:buAutoNum type="romanLcPeriod" startAt="2"/>
            </a:pPr>
            <a:r>
              <a:rPr lang="en-US" sz="2200" b="1" dirty="0">
                <a:latin typeface="Cambria" panose="02040503050406030204" pitchFamily="18" charset="0"/>
                <a:ea typeface="Cambria" panose="02040503050406030204" pitchFamily="18" charset="0"/>
              </a:rPr>
              <a:t>Numbers (or Values). </a:t>
            </a:r>
            <a:r>
              <a:rPr lang="en-US" sz="2200" dirty="0">
                <a:latin typeface="Cambria" panose="02040503050406030204" pitchFamily="18" charset="0"/>
                <a:ea typeface="Cambria" panose="02040503050406030204" pitchFamily="18" charset="0"/>
              </a:rPr>
              <a:t>Numbers are numeric entries that can be used for mathematical calculations, such as 120, 3.14, or -5. Excel allows numbers to be included in formulas and functions. Numbers are the foundation of most spreadsheet work because they can be added, subtracted, averaged, and processed using Excel’s built-in features.</a:t>
            </a:r>
          </a:p>
          <a:p>
            <a:pPr marL="514350" indent="-514350" algn="just">
              <a:spcBef>
                <a:spcPts val="600"/>
              </a:spcBef>
              <a:spcAft>
                <a:spcPts val="600"/>
              </a:spcAft>
              <a:buFont typeface="+mj-lt"/>
              <a:buAutoNum type="romanLcPeriod" startAt="2"/>
            </a:pPr>
            <a:r>
              <a:rPr lang="en-US" sz="2200" b="1" dirty="0">
                <a:latin typeface="Cambria" panose="02040503050406030204" pitchFamily="18" charset="0"/>
                <a:ea typeface="Cambria" panose="02040503050406030204" pitchFamily="18" charset="0"/>
              </a:rPr>
              <a:t>Dates and Times. </a:t>
            </a:r>
            <a:r>
              <a:rPr lang="en-US" sz="2200" dirty="0">
                <a:latin typeface="Cambria" panose="02040503050406030204" pitchFamily="18" charset="0"/>
                <a:ea typeface="Cambria" panose="02040503050406030204" pitchFamily="18" charset="0"/>
              </a:rPr>
              <a:t>Dates are stored as serial numbers in Excel, where each date corresponds to a unique number, which makes it possible to perform calculations such as finding the number of days between two dates. Times are stored as fractions of a day, for example, 0.5 represents 12:00 noon. Both dates and times can be displayed in different formats depending on the user’s preference. A combination of date and time can also be entered in the same cell, which is useful for recording events with precise timestamps.</a:t>
            </a:r>
          </a:p>
        </p:txBody>
      </p:sp>
    </p:spTree>
    <p:extLst>
      <p:ext uri="{BB962C8B-B14F-4D97-AF65-F5344CB8AC3E}">
        <p14:creationId xmlns:p14="http://schemas.microsoft.com/office/powerpoint/2010/main" val="2315954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514350" indent="-514350" algn="just">
              <a:spcBef>
                <a:spcPts val="600"/>
              </a:spcBef>
              <a:spcAft>
                <a:spcPts val="600"/>
              </a:spcAft>
              <a:buFont typeface="+mj-lt"/>
              <a:buAutoNum type="romanLcPeriod" startAt="4"/>
            </a:pPr>
            <a:r>
              <a:rPr lang="en-US" sz="2200" b="1" dirty="0">
                <a:latin typeface="Cambria" panose="02040503050406030204" pitchFamily="18" charset="0"/>
                <a:ea typeface="Cambria" panose="02040503050406030204" pitchFamily="18" charset="0"/>
              </a:rPr>
              <a:t>Currency and Percentages. </a:t>
            </a:r>
            <a:r>
              <a:rPr lang="en-US" sz="2200" dirty="0">
                <a:latin typeface="Cambria" panose="02040503050406030204" pitchFamily="18" charset="0"/>
                <a:ea typeface="Cambria" panose="02040503050406030204" pitchFamily="18" charset="0"/>
              </a:rPr>
              <a:t>Currency data allows numbers to be formatted with currency symbols like “$,” “£,” or “TZS,” making financial data easier to read and interpret. Percentages are stored as decimal numbers but displayed as percentages, for example, 0.5 is shown as 50%. This makes it easier to work with ratios, proportions, and financial or statistical data.</a:t>
            </a:r>
          </a:p>
          <a:p>
            <a:pPr marL="514350" indent="-514350" algn="just">
              <a:spcBef>
                <a:spcPts val="600"/>
              </a:spcBef>
              <a:spcAft>
                <a:spcPts val="600"/>
              </a:spcAft>
              <a:buFont typeface="+mj-lt"/>
              <a:buAutoNum type="romanLcPeriod" startAt="4"/>
            </a:pPr>
            <a:r>
              <a:rPr lang="en-US" sz="2200" b="1" dirty="0">
                <a:latin typeface="Cambria" panose="02040503050406030204" pitchFamily="18" charset="0"/>
                <a:ea typeface="Cambria" panose="02040503050406030204" pitchFamily="18" charset="0"/>
              </a:rPr>
              <a:t>Logical or Boolean values. </a:t>
            </a:r>
            <a:r>
              <a:rPr lang="en-US" sz="2200" dirty="0">
                <a:latin typeface="Cambria" panose="02040503050406030204" pitchFamily="18" charset="0"/>
                <a:ea typeface="Cambria" panose="02040503050406030204" pitchFamily="18" charset="0"/>
              </a:rPr>
              <a:t>which are represented as either TRUE or FALSE. These are especially useful in logical tests and functions like IF, AND, or OR, where decisions or conditions are applied to the data. Logical values are the foundation of decision-making processes in Excel.</a:t>
            </a:r>
          </a:p>
          <a:p>
            <a:pPr marL="514350" indent="-514350" algn="just">
              <a:spcBef>
                <a:spcPts val="600"/>
              </a:spcBef>
              <a:spcAft>
                <a:spcPts val="600"/>
              </a:spcAft>
              <a:buFont typeface="+mj-lt"/>
              <a:buAutoNum type="romanLcPeriod" startAt="4"/>
            </a:pPr>
            <a:r>
              <a:rPr lang="en-US" sz="2200" b="1" dirty="0">
                <a:latin typeface="Cambria" panose="02040503050406030204" pitchFamily="18" charset="0"/>
                <a:ea typeface="Cambria" panose="02040503050406030204" pitchFamily="18" charset="0"/>
              </a:rPr>
              <a:t>Formulas and Errors. </a:t>
            </a:r>
            <a:r>
              <a:rPr lang="en-US" sz="2200" dirty="0">
                <a:latin typeface="Cambria" panose="02040503050406030204" pitchFamily="18" charset="0"/>
                <a:ea typeface="Cambria" panose="02040503050406030204" pitchFamily="18" charset="0"/>
              </a:rPr>
              <a:t>Formulas are expressions that begin with an equals sign (=) and perform calculations using cell references and operators. For example, =A1+B1 adds the values in cells A1 and B1. Errors appear when Excel cannot perform a calculation properly, such as #DIV/0! for division by zero or #NAME? for an unrecognized function. These error values are important because they alert the user to mistakes in data entry or formulas.</a:t>
            </a:r>
          </a:p>
        </p:txBody>
      </p:sp>
    </p:spTree>
    <p:extLst>
      <p:ext uri="{BB962C8B-B14F-4D97-AF65-F5344CB8AC3E}">
        <p14:creationId xmlns:p14="http://schemas.microsoft.com/office/powerpoint/2010/main" val="693479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Excel also allows users to insert Hyperlinks, Images, Charts, and Objects into worksheets. </a:t>
            </a:r>
          </a:p>
          <a:p>
            <a:pPr algn="just">
              <a:spcBef>
                <a:spcPts val="60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Hyperlinks link to websites or other files, while </a:t>
            </a:r>
          </a:p>
          <a:p>
            <a:pPr algn="just">
              <a:spcBef>
                <a:spcPts val="60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Images and shapes enhance presentation. </a:t>
            </a:r>
          </a:p>
          <a:p>
            <a:pPr algn="just">
              <a:spcBef>
                <a:spcPts val="60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Charts are graphical representations of data and are created based on numbers and text entered into the worksheet.</a:t>
            </a:r>
          </a:p>
        </p:txBody>
      </p:sp>
    </p:spTree>
    <p:extLst>
      <p:ext uri="{BB962C8B-B14F-4D97-AF65-F5344CB8AC3E}">
        <p14:creationId xmlns:p14="http://schemas.microsoft.com/office/powerpoint/2010/main" val="4095838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F1670E-5D45-4FC9-837D-4B8FAD44A8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7036" y="546845"/>
            <a:ext cx="7637929" cy="5728447"/>
          </a:xfrm>
          <a:prstGeom prst="rect">
            <a:avLst/>
          </a:prstGeom>
        </p:spPr>
      </p:pic>
    </p:spTree>
    <p:extLst>
      <p:ext uri="{BB962C8B-B14F-4D97-AF65-F5344CB8AC3E}">
        <p14:creationId xmlns:p14="http://schemas.microsoft.com/office/powerpoint/2010/main" val="604200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How to enter data:</a:t>
            </a:r>
          </a:p>
          <a:p>
            <a:pPr marL="457200" indent="-457200" algn="just">
              <a:spcBef>
                <a:spcPts val="600"/>
              </a:spcBef>
              <a:spcAft>
                <a:spcPts val="600"/>
              </a:spcAft>
              <a:buFont typeface="+mj-lt"/>
              <a:buAutoNum type="arabicPeriod"/>
            </a:pPr>
            <a:r>
              <a:rPr lang="en-US" sz="2200" dirty="0">
                <a:latin typeface="Cambria" panose="02040503050406030204" pitchFamily="18" charset="0"/>
                <a:ea typeface="Cambria" panose="02040503050406030204" pitchFamily="18" charset="0"/>
              </a:rPr>
              <a:t>Click on a cell (e.g., A1).</a:t>
            </a:r>
          </a:p>
          <a:p>
            <a:pPr marL="457200" indent="-457200" algn="just">
              <a:spcBef>
                <a:spcPts val="600"/>
              </a:spcBef>
              <a:spcAft>
                <a:spcPts val="600"/>
              </a:spcAft>
              <a:buFont typeface="+mj-lt"/>
              <a:buAutoNum type="arabicPeriod"/>
            </a:pPr>
            <a:r>
              <a:rPr lang="en-US" sz="2200" dirty="0">
                <a:latin typeface="Cambria" panose="02040503050406030204" pitchFamily="18" charset="0"/>
                <a:ea typeface="Cambria" panose="02040503050406030204" pitchFamily="18" charset="0"/>
              </a:rPr>
              <a:t>Type your text or number.</a:t>
            </a:r>
          </a:p>
          <a:p>
            <a:pPr marL="457200" indent="-457200" algn="just">
              <a:spcBef>
                <a:spcPts val="600"/>
              </a:spcBef>
              <a:spcAft>
                <a:spcPts val="600"/>
              </a:spcAft>
              <a:buFont typeface="+mj-lt"/>
              <a:buAutoNum type="arabicPeriod"/>
            </a:pPr>
            <a:r>
              <a:rPr lang="en-US" sz="2200" dirty="0">
                <a:latin typeface="Cambria" panose="02040503050406030204" pitchFamily="18" charset="0"/>
                <a:ea typeface="Cambria" panose="02040503050406030204" pitchFamily="18" charset="0"/>
              </a:rPr>
              <a:t>Press Enter to move down, or Tab to move right.</a:t>
            </a:r>
          </a:p>
          <a:p>
            <a:pPr marL="0" indent="0" algn="just">
              <a:spcBef>
                <a:spcPts val="1800"/>
              </a:spcBef>
              <a:spcAft>
                <a:spcPts val="600"/>
              </a:spcAft>
              <a:buNone/>
            </a:pPr>
            <a:r>
              <a:rPr lang="en-US" sz="2200" b="1" dirty="0">
                <a:latin typeface="Cambria" panose="02040503050406030204" pitchFamily="18" charset="0"/>
                <a:ea typeface="Cambria" panose="02040503050406030204" pitchFamily="18" charset="0"/>
              </a:rPr>
              <a:t>Tips:</a:t>
            </a:r>
          </a:p>
          <a:p>
            <a:pPr algn="just">
              <a:spcBef>
                <a:spcPts val="60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Use AutoFill (drag the small square at the corner of a cell) to copy data or continue a series (e.g., Jan, Feb, Mar).</a:t>
            </a:r>
          </a:p>
          <a:p>
            <a:pPr algn="just">
              <a:spcBef>
                <a:spcPts val="60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Always use headings (like Name, Marks, Total) in the first row for clarity.</a:t>
            </a:r>
          </a:p>
          <a:p>
            <a:pPr marL="0" indent="0" algn="just">
              <a:spcBef>
                <a:spcPts val="600"/>
              </a:spcBef>
              <a:spcAft>
                <a:spcPts val="600"/>
              </a:spcAft>
              <a:buNone/>
            </a:pPr>
            <a:endParaRPr lang="en-US" sz="2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43883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0" indent="0" algn="just">
              <a:spcBef>
                <a:spcPts val="1200"/>
              </a:spcBef>
              <a:spcAft>
                <a:spcPts val="600"/>
              </a:spcAft>
              <a:buNone/>
            </a:pPr>
            <a:r>
              <a:rPr lang="en-US" sz="2200" dirty="0">
                <a:solidFill>
                  <a:schemeClr val="accent3">
                    <a:lumMod val="50000"/>
                  </a:schemeClr>
                </a:solidFill>
                <a:latin typeface="Cambria" panose="02040503050406030204" pitchFamily="18" charset="0"/>
                <a:ea typeface="Cambria" panose="02040503050406030204" pitchFamily="18" charset="0"/>
              </a:rPr>
              <a:t>Formatting Data</a:t>
            </a:r>
          </a:p>
          <a:p>
            <a:pPr marL="0" indent="0">
              <a:buNone/>
            </a:pPr>
            <a:r>
              <a:rPr lang="en-US" sz="2200" dirty="0">
                <a:latin typeface="Cambria" panose="02040503050406030204" pitchFamily="18" charset="0"/>
                <a:ea typeface="Cambria" panose="02040503050406030204" pitchFamily="18" charset="0"/>
              </a:rPr>
              <a:t>Formatting data means changing the appearance of cells, text, or numbers in a worksheet to make the information clear, attractive, and easier to understand.</a:t>
            </a:r>
          </a:p>
          <a:p>
            <a:pPr>
              <a:buFont typeface="Arial" panose="020B0604020202020204" pitchFamily="34" charset="0"/>
              <a:buChar char="•"/>
            </a:pPr>
            <a:r>
              <a:rPr lang="en-US" sz="2200" b="1" dirty="0">
                <a:latin typeface="Cambria" panose="02040503050406030204" pitchFamily="18" charset="0"/>
                <a:ea typeface="Cambria" panose="02040503050406030204" pitchFamily="18" charset="0"/>
              </a:rPr>
              <a:t>Font &amp; Text:</a:t>
            </a:r>
            <a:endParaRPr lang="en-US" sz="2200" dirty="0">
              <a:latin typeface="Cambria" panose="02040503050406030204" pitchFamily="18" charset="0"/>
              <a:ea typeface="Cambria" panose="02040503050406030204" pitchFamily="18" charset="0"/>
            </a:endParaRPr>
          </a:p>
          <a:p>
            <a:pPr marL="742950" lvl="1" indent="-285750">
              <a:buFont typeface="Arial" panose="020B0604020202020204" pitchFamily="34" charset="0"/>
              <a:buChar char="•"/>
            </a:pPr>
            <a:r>
              <a:rPr lang="en-US" sz="2200" dirty="0">
                <a:latin typeface="Cambria" panose="02040503050406030204" pitchFamily="18" charset="0"/>
                <a:ea typeface="Cambria" panose="02040503050406030204" pitchFamily="18" charset="0"/>
              </a:rPr>
              <a:t>Bold, Italics, Underline for emphasis.</a:t>
            </a:r>
          </a:p>
          <a:p>
            <a:pPr marL="742950" lvl="1" indent="-285750">
              <a:buFont typeface="Arial" panose="020B0604020202020204" pitchFamily="34" charset="0"/>
              <a:buChar char="•"/>
            </a:pPr>
            <a:r>
              <a:rPr lang="en-US" sz="2200" dirty="0">
                <a:latin typeface="Cambria" panose="02040503050406030204" pitchFamily="18" charset="0"/>
                <a:ea typeface="Cambria" panose="02040503050406030204" pitchFamily="18" charset="0"/>
              </a:rPr>
              <a:t>Font size and color for headings.</a:t>
            </a:r>
          </a:p>
          <a:p>
            <a:pPr>
              <a:buFont typeface="Arial" panose="020B0604020202020204" pitchFamily="34" charset="0"/>
              <a:buChar char="•"/>
            </a:pPr>
            <a:r>
              <a:rPr lang="en-US" sz="2200" b="1" dirty="0">
                <a:latin typeface="Cambria" panose="02040503050406030204" pitchFamily="18" charset="0"/>
                <a:ea typeface="Cambria" panose="02040503050406030204" pitchFamily="18" charset="0"/>
              </a:rPr>
              <a:t>Cell Alignment:</a:t>
            </a:r>
            <a:endParaRPr lang="en-US" sz="2200" dirty="0">
              <a:latin typeface="Cambria" panose="02040503050406030204" pitchFamily="18" charset="0"/>
              <a:ea typeface="Cambria" panose="02040503050406030204" pitchFamily="18" charset="0"/>
            </a:endParaRPr>
          </a:p>
          <a:p>
            <a:pPr marL="742950" lvl="1" indent="-285750">
              <a:buFont typeface="Arial" panose="020B0604020202020204" pitchFamily="34" charset="0"/>
              <a:buChar char="•"/>
            </a:pPr>
            <a:r>
              <a:rPr lang="en-US" sz="2200" dirty="0">
                <a:latin typeface="Cambria" panose="02040503050406030204" pitchFamily="18" charset="0"/>
                <a:ea typeface="Cambria" panose="02040503050406030204" pitchFamily="18" charset="0"/>
              </a:rPr>
              <a:t>Align text </a:t>
            </a:r>
            <a:r>
              <a:rPr lang="en-US" sz="2200" b="1" dirty="0">
                <a:latin typeface="Cambria" panose="02040503050406030204" pitchFamily="18" charset="0"/>
                <a:ea typeface="Cambria" panose="02040503050406030204" pitchFamily="18" charset="0"/>
              </a:rPr>
              <a:t>left, center, or right</a:t>
            </a:r>
            <a:r>
              <a:rPr lang="en-US" sz="2200" dirty="0">
                <a:latin typeface="Cambria" panose="02040503050406030204" pitchFamily="18" charset="0"/>
                <a:ea typeface="Cambria" panose="02040503050406030204" pitchFamily="18" charset="0"/>
              </a:rPr>
              <a:t>.</a:t>
            </a:r>
          </a:p>
          <a:p>
            <a:pPr marL="742950" lvl="1" indent="-285750">
              <a:buFont typeface="Arial" panose="020B0604020202020204" pitchFamily="34" charset="0"/>
              <a:buChar char="•"/>
            </a:pPr>
            <a:r>
              <a:rPr lang="en-US" sz="2200" dirty="0">
                <a:latin typeface="Cambria" panose="02040503050406030204" pitchFamily="18" charset="0"/>
                <a:ea typeface="Cambria" panose="02040503050406030204" pitchFamily="18" charset="0"/>
              </a:rPr>
              <a:t>Use </a:t>
            </a:r>
            <a:r>
              <a:rPr lang="en-US" sz="2200" b="1" dirty="0">
                <a:latin typeface="Cambria" panose="02040503050406030204" pitchFamily="18" charset="0"/>
                <a:ea typeface="Cambria" panose="02040503050406030204" pitchFamily="18" charset="0"/>
              </a:rPr>
              <a:t>Wrap Text</a:t>
            </a:r>
            <a:r>
              <a:rPr lang="en-US" sz="2200" dirty="0">
                <a:latin typeface="Cambria" panose="02040503050406030204" pitchFamily="18" charset="0"/>
                <a:ea typeface="Cambria" panose="02040503050406030204" pitchFamily="18" charset="0"/>
              </a:rPr>
              <a:t> so long text fits inside a cell.</a:t>
            </a:r>
          </a:p>
          <a:p>
            <a:pPr>
              <a:buFont typeface="Arial" panose="020B0604020202020204" pitchFamily="34" charset="0"/>
              <a:buChar char="•"/>
            </a:pPr>
            <a:r>
              <a:rPr lang="en-US" sz="2200" b="1" dirty="0">
                <a:latin typeface="Cambria" panose="02040503050406030204" pitchFamily="18" charset="0"/>
                <a:ea typeface="Cambria" panose="02040503050406030204" pitchFamily="18" charset="0"/>
              </a:rPr>
              <a:t>Number Formatting:</a:t>
            </a:r>
            <a:endParaRPr lang="en-US" sz="2200" dirty="0">
              <a:latin typeface="Cambria" panose="02040503050406030204" pitchFamily="18" charset="0"/>
              <a:ea typeface="Cambria" panose="02040503050406030204" pitchFamily="18" charset="0"/>
            </a:endParaRPr>
          </a:p>
          <a:p>
            <a:pPr marL="742950" lvl="1" indent="-285750">
              <a:buFont typeface="Arial" panose="020B0604020202020204" pitchFamily="34" charset="0"/>
              <a:buChar char="•"/>
            </a:pPr>
            <a:r>
              <a:rPr lang="en-US" sz="2200" dirty="0">
                <a:latin typeface="Cambria" panose="02040503050406030204" pitchFamily="18" charset="0"/>
                <a:ea typeface="Cambria" panose="02040503050406030204" pitchFamily="18" charset="0"/>
              </a:rPr>
              <a:t>Display numbers as </a:t>
            </a:r>
            <a:r>
              <a:rPr lang="en-US" sz="2200" b="1" dirty="0">
                <a:latin typeface="Cambria" panose="02040503050406030204" pitchFamily="18" charset="0"/>
                <a:ea typeface="Cambria" panose="02040503050406030204" pitchFamily="18" charset="0"/>
              </a:rPr>
              <a:t>currency, percentage, or decimal places</a:t>
            </a:r>
            <a:r>
              <a:rPr lang="en-US" sz="2200" dirty="0">
                <a:latin typeface="Cambria" panose="02040503050406030204" pitchFamily="18" charset="0"/>
                <a:ea typeface="Cambria" panose="02040503050406030204" pitchFamily="18" charset="0"/>
              </a:rPr>
              <a:t>.</a:t>
            </a:r>
          </a:p>
          <a:p>
            <a:pPr marL="742950" lvl="1" indent="-285750">
              <a:buFont typeface="Arial" panose="020B0604020202020204" pitchFamily="34" charset="0"/>
              <a:buChar char="•"/>
            </a:pPr>
            <a:r>
              <a:rPr lang="en-US" sz="2200" dirty="0">
                <a:latin typeface="Cambria" panose="02040503050406030204" pitchFamily="18" charset="0"/>
                <a:ea typeface="Cambria" panose="02040503050406030204" pitchFamily="18" charset="0"/>
              </a:rPr>
              <a:t>Example: 2500 → $2,500 or 25% depending on format.</a:t>
            </a:r>
          </a:p>
        </p:txBody>
      </p:sp>
    </p:spTree>
    <p:extLst>
      <p:ext uri="{BB962C8B-B14F-4D97-AF65-F5344CB8AC3E}">
        <p14:creationId xmlns:p14="http://schemas.microsoft.com/office/powerpoint/2010/main" val="2648415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182880" marR="0" lvl="0" indent="-182880" algn="l" defTabSz="914400" rtl="0" eaLnBrk="1" fontAlgn="auto" latinLnBrk="0" hangingPunct="1">
              <a:lnSpc>
                <a:spcPct val="100000"/>
              </a:lnSpc>
              <a:spcBef>
                <a:spcPts val="900"/>
              </a:spcBef>
              <a:spcAft>
                <a:spcPts val="0"/>
              </a:spcAft>
              <a:buClr>
                <a:prstClr val="black">
                  <a:lumMod val="85000"/>
                  <a:lumOff val="15000"/>
                </a:prstClr>
              </a:buClr>
              <a:buSzTx/>
              <a:buFont typeface="Arial" panose="020B0604020202020204" pitchFamily="34" charset="0"/>
              <a:buChar char="•"/>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Borders &amp; Shading:</a:t>
            </a:r>
            <a:endPar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marL="742950" marR="0" lvl="1" indent="-285750" algn="l" defTabSz="914400" rtl="0" eaLnBrk="1" fontAlgn="auto" latinLnBrk="0" hangingPunct="1">
              <a:lnSpc>
                <a:spcPct val="100000"/>
              </a:lnSpc>
              <a:spcBef>
                <a:spcPts val="500"/>
              </a:spcBef>
              <a:spcAft>
                <a:spcPts val="0"/>
              </a:spcAft>
              <a:buClr>
                <a:prstClr val="black">
                  <a:lumMod val="85000"/>
                  <a:lumOff val="15000"/>
                </a:prstClr>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Borders separate data areas.</a:t>
            </a:r>
          </a:p>
          <a:p>
            <a:pPr marL="742950" marR="0" lvl="1" indent="-285750" algn="l" defTabSz="914400" rtl="0" eaLnBrk="1" fontAlgn="auto" latinLnBrk="0" hangingPunct="1">
              <a:lnSpc>
                <a:spcPct val="100000"/>
              </a:lnSpc>
              <a:spcBef>
                <a:spcPts val="500"/>
              </a:spcBef>
              <a:spcAft>
                <a:spcPts val="0"/>
              </a:spcAft>
              <a:buClr>
                <a:prstClr val="black">
                  <a:lumMod val="85000"/>
                  <a:lumOff val="15000"/>
                </a:prstClr>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Shading (Fill Color) highlights important rows or headers.</a:t>
            </a:r>
          </a:p>
          <a:p>
            <a:pPr marL="182880" marR="0" lvl="0" indent="-182880" algn="l" defTabSz="914400" rtl="0" eaLnBrk="1" fontAlgn="auto" latinLnBrk="0" hangingPunct="1">
              <a:lnSpc>
                <a:spcPct val="100000"/>
              </a:lnSpc>
              <a:spcBef>
                <a:spcPts val="900"/>
              </a:spcBef>
              <a:spcAft>
                <a:spcPts val="0"/>
              </a:spcAft>
              <a:buClr>
                <a:prstClr val="black">
                  <a:lumMod val="85000"/>
                  <a:lumOff val="15000"/>
                </a:prstClr>
              </a:buClr>
              <a:buSzTx/>
              <a:buFont typeface="Arial" panose="020B0604020202020204" pitchFamily="34" charset="0"/>
              <a:buChar char="•"/>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Cell Styles:</a:t>
            </a:r>
            <a:endPar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marL="742950" marR="0" lvl="1" indent="-285750" algn="l" defTabSz="914400" rtl="0" eaLnBrk="1" fontAlgn="auto" latinLnBrk="0" hangingPunct="1">
              <a:lnSpc>
                <a:spcPct val="100000"/>
              </a:lnSpc>
              <a:spcBef>
                <a:spcPts val="500"/>
              </a:spcBef>
              <a:spcAft>
                <a:spcPts val="0"/>
              </a:spcAft>
              <a:buClr>
                <a:prstClr val="black">
                  <a:lumMod val="85000"/>
                  <a:lumOff val="15000"/>
                </a:prstClr>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Predefined themes for headers and titles.</a:t>
            </a:r>
          </a:p>
          <a:p>
            <a:pPr marL="0" indent="0" algn="just">
              <a:spcBef>
                <a:spcPts val="1200"/>
              </a:spcBef>
              <a:spcAft>
                <a:spcPts val="600"/>
              </a:spcAft>
              <a:buNone/>
            </a:pPr>
            <a:endParaRPr lang="en-US" dirty="0"/>
          </a:p>
        </p:txBody>
      </p:sp>
    </p:spTree>
    <p:extLst>
      <p:ext uri="{BB962C8B-B14F-4D97-AF65-F5344CB8AC3E}">
        <p14:creationId xmlns:p14="http://schemas.microsoft.com/office/powerpoint/2010/main" val="3274911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0" indent="0" algn="just">
              <a:spcBef>
                <a:spcPts val="1200"/>
              </a:spcBef>
              <a:spcAft>
                <a:spcPts val="600"/>
              </a:spcAft>
              <a:buNone/>
            </a:pPr>
            <a:r>
              <a:rPr lang="en-US" sz="2200" dirty="0">
                <a:solidFill>
                  <a:schemeClr val="accent3">
                    <a:lumMod val="50000"/>
                  </a:schemeClr>
                </a:solidFill>
                <a:latin typeface="Cambria" panose="02040503050406030204" pitchFamily="18" charset="0"/>
                <a:ea typeface="Cambria" panose="02040503050406030204" pitchFamily="18" charset="0"/>
              </a:rPr>
              <a:t>Using Formulas and Functions</a:t>
            </a:r>
          </a:p>
          <a:p>
            <a:pPr algn="just">
              <a:spcBef>
                <a:spcPts val="120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Formula: A formula is a user-defined mathematical expression in Excel that performs a calculation using cell references, operators, and values (e.g., =A1+B1).</a:t>
            </a:r>
          </a:p>
          <a:p>
            <a:pPr algn="just">
              <a:spcBef>
                <a:spcPts val="120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Function: A function is a built-in predefined command in Excel that performs a specific calculation or operation automatically (e.g., =SUM(A1:A5)).</a:t>
            </a:r>
          </a:p>
          <a:p>
            <a:pPr marL="0" indent="0" algn="just">
              <a:spcBef>
                <a:spcPts val="1800"/>
              </a:spcBef>
              <a:spcAft>
                <a:spcPts val="600"/>
              </a:spcAft>
              <a:buNone/>
            </a:pPr>
            <a:r>
              <a:rPr lang="en-US" sz="2200" b="1" dirty="0">
                <a:latin typeface="Cambria" panose="02040503050406030204" pitchFamily="18" charset="0"/>
                <a:ea typeface="Cambria" panose="02040503050406030204" pitchFamily="18" charset="0"/>
              </a:rPr>
              <a:t>Formulas</a:t>
            </a:r>
          </a:p>
          <a:p>
            <a:pPr marL="0" indent="0" algn="just">
              <a:spcBef>
                <a:spcPts val="1200"/>
              </a:spcBef>
              <a:spcAft>
                <a:spcPts val="600"/>
              </a:spcAft>
              <a:buNone/>
            </a:pPr>
            <a:r>
              <a:rPr lang="en-US" sz="2200" dirty="0">
                <a:latin typeface="Cambria" panose="02040503050406030204" pitchFamily="18" charset="0"/>
                <a:ea typeface="Cambria" panose="02040503050406030204" pitchFamily="18" charset="0"/>
              </a:rPr>
              <a:t>Always begin with =.</a:t>
            </a:r>
          </a:p>
          <a:p>
            <a:pPr marL="0" indent="0" algn="just">
              <a:spcBef>
                <a:spcPts val="1200"/>
              </a:spcBef>
              <a:spcAft>
                <a:spcPts val="600"/>
              </a:spcAft>
              <a:buNone/>
            </a:pPr>
            <a:r>
              <a:rPr lang="en-US" sz="2200" dirty="0">
                <a:latin typeface="Cambria" panose="02040503050406030204" pitchFamily="18" charset="0"/>
                <a:ea typeface="Cambria" panose="02040503050406030204" pitchFamily="18" charset="0"/>
              </a:rPr>
              <a:t>Use cell references instead of typing numbers.</a:t>
            </a:r>
          </a:p>
          <a:p>
            <a:pPr marL="0" indent="0" algn="just">
              <a:spcBef>
                <a:spcPts val="1200"/>
              </a:spcBef>
              <a:spcAft>
                <a:spcPts val="600"/>
              </a:spcAft>
              <a:buNone/>
            </a:pPr>
            <a:r>
              <a:rPr lang="en-US" sz="2200" dirty="0">
                <a:latin typeface="Cambria" panose="02040503050406030204" pitchFamily="18" charset="0"/>
                <a:ea typeface="Cambria" panose="02040503050406030204" pitchFamily="18" charset="0"/>
              </a:rPr>
              <a:t>Example: =B2+B3 adds the values in B2 and B3.</a:t>
            </a:r>
          </a:p>
        </p:txBody>
      </p:sp>
    </p:spTree>
    <p:extLst>
      <p:ext uri="{BB962C8B-B14F-4D97-AF65-F5344CB8AC3E}">
        <p14:creationId xmlns:p14="http://schemas.microsoft.com/office/powerpoint/2010/main" val="1813901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579839"/>
            <a:ext cx="10058400" cy="5811993"/>
          </a:xfrm>
        </p:spPr>
        <p:txBody>
          <a:bodyPr>
            <a:normAutofit/>
          </a:bodyPr>
          <a:lstStyle/>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Common Functions in Excel</a:t>
            </a:r>
          </a:p>
          <a:p>
            <a:pPr marL="0" indent="0" algn="just">
              <a:spcBef>
                <a:spcPts val="0"/>
              </a:spcBef>
              <a:spcAft>
                <a:spcPts val="600"/>
              </a:spcAft>
              <a:buNone/>
            </a:pPr>
            <a:r>
              <a:rPr lang="en-US" sz="2200" b="1" dirty="0">
                <a:latin typeface="Cambria" panose="02040503050406030204" pitchFamily="18" charset="0"/>
                <a:ea typeface="Cambria" panose="02040503050406030204" pitchFamily="18" charset="0"/>
              </a:rPr>
              <a:t>i. SUM</a:t>
            </a:r>
          </a:p>
          <a:p>
            <a:pPr marL="0" indent="0" algn="just">
              <a:spcBef>
                <a:spcPts val="0"/>
              </a:spcBef>
              <a:spcAft>
                <a:spcPts val="600"/>
              </a:spcAft>
              <a:buNone/>
            </a:pPr>
            <a:r>
              <a:rPr lang="en-US" sz="2200" dirty="0">
                <a:latin typeface="Cambria" panose="02040503050406030204" pitchFamily="18" charset="0"/>
                <a:ea typeface="Cambria" panose="02040503050406030204" pitchFamily="18" charset="0"/>
              </a:rPr>
              <a:t>Adds a range of numbers.</a:t>
            </a:r>
          </a:p>
          <a:p>
            <a:pPr marL="0" indent="0" algn="just">
              <a:spcBef>
                <a:spcPts val="0"/>
              </a:spcBef>
              <a:spcAft>
                <a:spcPts val="600"/>
              </a:spcAft>
              <a:buNone/>
            </a:pPr>
            <a:r>
              <a:rPr lang="en-US" sz="2200" dirty="0">
                <a:latin typeface="Cambria" panose="02040503050406030204" pitchFamily="18" charset="0"/>
                <a:ea typeface="Cambria" panose="02040503050406030204" pitchFamily="18" charset="0"/>
              </a:rPr>
              <a:t>Formula: =SUM(A1:A5)</a:t>
            </a:r>
          </a:p>
          <a:p>
            <a:pPr marL="0" indent="0" algn="just">
              <a:spcBef>
                <a:spcPts val="0"/>
              </a:spcBef>
              <a:spcAft>
                <a:spcPts val="600"/>
              </a:spcAft>
              <a:buNone/>
            </a:pPr>
            <a:r>
              <a:rPr lang="en-US" sz="2200" dirty="0">
                <a:latin typeface="Cambria" panose="02040503050406030204" pitchFamily="18" charset="0"/>
                <a:ea typeface="Cambria" panose="02040503050406030204" pitchFamily="18" charset="0"/>
              </a:rPr>
              <a:t>Example: Adds values from cell A1 to A5.</a:t>
            </a:r>
          </a:p>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ii. AVERAGE</a:t>
            </a:r>
          </a:p>
          <a:p>
            <a:pPr marL="0" indent="0" algn="just">
              <a:spcBef>
                <a:spcPts val="0"/>
              </a:spcBef>
              <a:spcAft>
                <a:spcPts val="600"/>
              </a:spcAft>
              <a:buNone/>
            </a:pPr>
            <a:r>
              <a:rPr lang="en-US" sz="2200" dirty="0">
                <a:latin typeface="Cambria" panose="02040503050406030204" pitchFamily="18" charset="0"/>
                <a:ea typeface="Cambria" panose="02040503050406030204" pitchFamily="18" charset="0"/>
              </a:rPr>
              <a:t>Finds the average (mean) of numbers.</a:t>
            </a:r>
          </a:p>
          <a:p>
            <a:pPr marL="0" indent="0" algn="just">
              <a:spcBef>
                <a:spcPts val="0"/>
              </a:spcBef>
              <a:spcAft>
                <a:spcPts val="600"/>
              </a:spcAft>
              <a:buNone/>
            </a:pPr>
            <a:r>
              <a:rPr lang="en-US" sz="2200" dirty="0">
                <a:latin typeface="Cambria" panose="02040503050406030204" pitchFamily="18" charset="0"/>
                <a:ea typeface="Cambria" panose="02040503050406030204" pitchFamily="18" charset="0"/>
              </a:rPr>
              <a:t>Formula: =AVERAGE(B1:B10)</a:t>
            </a:r>
          </a:p>
          <a:p>
            <a:pPr marL="0" indent="0" algn="just">
              <a:spcBef>
                <a:spcPts val="0"/>
              </a:spcBef>
              <a:spcAft>
                <a:spcPts val="600"/>
              </a:spcAft>
              <a:buNone/>
            </a:pPr>
            <a:r>
              <a:rPr lang="en-US" sz="2200" dirty="0">
                <a:latin typeface="Cambria" panose="02040503050406030204" pitchFamily="18" charset="0"/>
                <a:ea typeface="Cambria" panose="02040503050406030204" pitchFamily="18" charset="0"/>
              </a:rPr>
              <a:t>Example: Calculates the average mark of students in cells B1 to B10.</a:t>
            </a:r>
          </a:p>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iii. MIN</a:t>
            </a:r>
          </a:p>
          <a:p>
            <a:pPr marL="0" indent="0" algn="just">
              <a:spcBef>
                <a:spcPts val="0"/>
              </a:spcBef>
              <a:spcAft>
                <a:spcPts val="600"/>
              </a:spcAft>
              <a:buNone/>
            </a:pPr>
            <a:r>
              <a:rPr lang="en-US" sz="2200" dirty="0">
                <a:latin typeface="Cambria" panose="02040503050406030204" pitchFamily="18" charset="0"/>
                <a:ea typeface="Cambria" panose="02040503050406030204" pitchFamily="18" charset="0"/>
              </a:rPr>
              <a:t>Finds the smallest value in a range.</a:t>
            </a:r>
          </a:p>
          <a:p>
            <a:pPr marL="0" indent="0" algn="just">
              <a:spcBef>
                <a:spcPts val="0"/>
              </a:spcBef>
              <a:spcAft>
                <a:spcPts val="600"/>
              </a:spcAft>
              <a:buNone/>
            </a:pPr>
            <a:r>
              <a:rPr lang="en-US" sz="2200" dirty="0">
                <a:latin typeface="Cambria" panose="02040503050406030204" pitchFamily="18" charset="0"/>
                <a:ea typeface="Cambria" panose="02040503050406030204" pitchFamily="18" charset="0"/>
              </a:rPr>
              <a:t>Formula: =MIN(C1:C8)</a:t>
            </a:r>
          </a:p>
          <a:p>
            <a:pPr marL="0" indent="0" algn="just">
              <a:spcBef>
                <a:spcPts val="0"/>
              </a:spcBef>
              <a:spcAft>
                <a:spcPts val="600"/>
              </a:spcAft>
              <a:buNone/>
            </a:pPr>
            <a:r>
              <a:rPr lang="en-US" sz="2200" dirty="0">
                <a:latin typeface="Cambria" panose="02040503050406030204" pitchFamily="18" charset="0"/>
                <a:ea typeface="Cambria" panose="02040503050406030204" pitchFamily="18" charset="0"/>
              </a:rPr>
              <a:t>Example: Shows the lowest score in a list.</a:t>
            </a:r>
          </a:p>
        </p:txBody>
      </p:sp>
    </p:spTree>
    <p:extLst>
      <p:ext uri="{BB962C8B-B14F-4D97-AF65-F5344CB8AC3E}">
        <p14:creationId xmlns:p14="http://schemas.microsoft.com/office/powerpoint/2010/main" val="2503469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579839"/>
            <a:ext cx="10058400" cy="5811993"/>
          </a:xfrm>
        </p:spPr>
        <p:txBody>
          <a:bodyPr>
            <a:normAutofit lnSpcReduction="10000"/>
          </a:bodyPr>
          <a:lstStyle/>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iv. MAX</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Finds the largest value in a range.</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Formula: =MAX(C1:C8)</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Example: Shows the highest score in a list.</a:t>
            </a:r>
          </a:p>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v. COUNT</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Counts the number of cells with numbers.</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Formula: =COUNT(D1:D20)</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Example: Counts how many students have numeric marks.</a:t>
            </a:r>
          </a:p>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vi. COUNTA</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Counts all non-empty cells (numbers or text).</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Formula: =COUNTA(A1:A10)</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Example: Counts how many names are listed.</a:t>
            </a:r>
          </a:p>
        </p:txBody>
      </p:sp>
    </p:spTree>
    <p:extLst>
      <p:ext uri="{BB962C8B-B14F-4D97-AF65-F5344CB8AC3E}">
        <p14:creationId xmlns:p14="http://schemas.microsoft.com/office/powerpoint/2010/main" val="1124321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579839"/>
            <a:ext cx="10058400" cy="5811993"/>
          </a:xfrm>
        </p:spPr>
        <p:txBody>
          <a:bodyPr>
            <a:normAutofit/>
          </a:bodyPr>
          <a:lstStyle/>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vii. IF</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Tests a condition and returns a value if TRUE or FALSE.</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Formula: =IF(E1&gt;=50,"Pass","Fail")</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Example: If marks in cell E1 are 50 or more, shows “Pass,” otherwise “Fail.”</a:t>
            </a:r>
          </a:p>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viii. TODAY</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Displays the current date.</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Formula: =TODAY()</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Example: Shows today’s date in the cell.</a:t>
            </a:r>
          </a:p>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ix. NOW</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Displays the current date and time.</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Formula: =NOW()</a:t>
            </a:r>
          </a:p>
        </p:txBody>
      </p:sp>
    </p:spTree>
    <p:extLst>
      <p:ext uri="{BB962C8B-B14F-4D97-AF65-F5344CB8AC3E}">
        <p14:creationId xmlns:p14="http://schemas.microsoft.com/office/powerpoint/2010/main" val="3721113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579839"/>
            <a:ext cx="10058400" cy="5811993"/>
          </a:xfrm>
        </p:spPr>
        <p:txBody>
          <a:bodyPr>
            <a:normAutofit/>
          </a:bodyPr>
          <a:lstStyle/>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ix. ROUND</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Rounds a number to a given number of decimal places.</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Formula: =ROUND(F1,2)</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Example: Rounds value in F1 to 2 decimal places.</a:t>
            </a:r>
          </a:p>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x. ROUNDUP / ROUNDDOWN</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Rounds a number up or down, regardless of decimal value.</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Formula: =ROUNDUP(4.2,0) → 5</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                  =ROUNDDOWN(4.8,0) → 4</a:t>
            </a:r>
          </a:p>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xi. TRIM</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Removes extra spaces from text.</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Formula: =TRIM(A1)</a:t>
            </a:r>
          </a:p>
        </p:txBody>
      </p:sp>
    </p:spTree>
    <p:extLst>
      <p:ext uri="{BB962C8B-B14F-4D97-AF65-F5344CB8AC3E}">
        <p14:creationId xmlns:p14="http://schemas.microsoft.com/office/powerpoint/2010/main" val="1102489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0" indent="0" algn="just">
              <a:spcBef>
                <a:spcPts val="1800"/>
              </a:spcBef>
              <a:spcAft>
                <a:spcPts val="600"/>
              </a:spcAft>
              <a:buNone/>
            </a:pPr>
            <a:r>
              <a:rPr lang="en-US" sz="2200" b="1" dirty="0">
                <a:latin typeface="Cambria" panose="02040503050406030204" pitchFamily="18" charset="0"/>
                <a:ea typeface="Cambria" panose="02040503050406030204" pitchFamily="18" charset="0"/>
              </a:rPr>
              <a:t>Advantages of using functions</a:t>
            </a:r>
          </a:p>
          <a:p>
            <a:pPr algn="just">
              <a:spcBef>
                <a:spcPts val="60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Save time compared to manual formulas.</a:t>
            </a:r>
          </a:p>
          <a:p>
            <a:pPr algn="just">
              <a:spcBef>
                <a:spcPts val="60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Reduce errors.</a:t>
            </a:r>
          </a:p>
          <a:p>
            <a:pPr algn="just">
              <a:spcBef>
                <a:spcPts val="60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Update automatically when data changes.</a:t>
            </a:r>
          </a:p>
        </p:txBody>
      </p:sp>
    </p:spTree>
    <p:extLst>
      <p:ext uri="{BB962C8B-B14F-4D97-AF65-F5344CB8AC3E}">
        <p14:creationId xmlns:p14="http://schemas.microsoft.com/office/powerpoint/2010/main" val="1604534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0" indent="0" algn="just">
              <a:spcBef>
                <a:spcPts val="1200"/>
              </a:spcBef>
              <a:spcAft>
                <a:spcPts val="600"/>
              </a:spcAft>
              <a:buNone/>
            </a:pPr>
            <a:r>
              <a:rPr lang="en-US" sz="2200" dirty="0">
                <a:solidFill>
                  <a:schemeClr val="accent3">
                    <a:lumMod val="50000"/>
                  </a:schemeClr>
                </a:solidFill>
                <a:latin typeface="Cambria" panose="02040503050406030204" pitchFamily="18" charset="0"/>
                <a:ea typeface="Cambria" panose="02040503050406030204" pitchFamily="18" charset="0"/>
              </a:rPr>
              <a:t>Creating Charts</a:t>
            </a:r>
          </a:p>
          <a:p>
            <a:pPr marL="0" indent="0" algn="just">
              <a:spcBef>
                <a:spcPts val="1200"/>
              </a:spcBef>
              <a:spcAft>
                <a:spcPts val="600"/>
              </a:spcAft>
              <a:buNone/>
            </a:pPr>
            <a:r>
              <a:rPr lang="en-US" sz="2200" dirty="0">
                <a:latin typeface="Cambria" panose="02040503050406030204" pitchFamily="18" charset="0"/>
                <a:ea typeface="Cambria" panose="02040503050406030204" pitchFamily="18" charset="0"/>
              </a:rPr>
              <a:t>Creating charts is the process of converting worksheet data into visual representations such as bar charts, pie charts, or line charts to make comparisons and trends easier to understand.</a:t>
            </a:r>
          </a:p>
          <a:p>
            <a:pPr marL="0" indent="0">
              <a:buNone/>
            </a:pPr>
            <a:r>
              <a:rPr lang="en-US" sz="2200" b="1" dirty="0">
                <a:latin typeface="Cambria" panose="02040503050406030204" pitchFamily="18" charset="0"/>
                <a:ea typeface="Cambria" panose="02040503050406030204" pitchFamily="18" charset="0"/>
              </a:rPr>
              <a:t>Steps to create a chart</a:t>
            </a:r>
            <a:endParaRPr lang="en-US" sz="2200" dirty="0">
              <a:latin typeface="Cambria" panose="02040503050406030204" pitchFamily="18" charset="0"/>
              <a:ea typeface="Cambria" panose="02040503050406030204" pitchFamily="18" charset="0"/>
            </a:endParaRPr>
          </a:p>
          <a:p>
            <a:pPr marL="457200" indent="-457200">
              <a:buFont typeface="+mj-lt"/>
              <a:buAutoNum type="arabicPeriod"/>
            </a:pPr>
            <a:r>
              <a:rPr lang="en-US" sz="2200" dirty="0">
                <a:latin typeface="Cambria" panose="02040503050406030204" pitchFamily="18" charset="0"/>
                <a:ea typeface="Cambria" panose="02040503050406030204" pitchFamily="18" charset="0"/>
              </a:rPr>
              <a:t>Highlight your data (including headings).</a:t>
            </a:r>
          </a:p>
          <a:p>
            <a:pPr marL="457200" indent="-457200">
              <a:buFont typeface="+mj-lt"/>
              <a:buAutoNum type="arabicPeriod"/>
            </a:pPr>
            <a:r>
              <a:rPr lang="en-US" sz="2200" dirty="0">
                <a:latin typeface="Cambria" panose="02040503050406030204" pitchFamily="18" charset="0"/>
                <a:ea typeface="Cambria" panose="02040503050406030204" pitchFamily="18" charset="0"/>
              </a:rPr>
              <a:t>Go to </a:t>
            </a:r>
            <a:r>
              <a:rPr lang="en-US" sz="2200" b="1" dirty="0">
                <a:latin typeface="Cambria" panose="02040503050406030204" pitchFamily="18" charset="0"/>
                <a:ea typeface="Cambria" panose="02040503050406030204" pitchFamily="18" charset="0"/>
              </a:rPr>
              <a:t>Insert tab → Charts group</a:t>
            </a:r>
            <a:r>
              <a:rPr lang="en-US" sz="2200" dirty="0">
                <a:latin typeface="Cambria" panose="02040503050406030204" pitchFamily="18" charset="0"/>
                <a:ea typeface="Cambria" panose="02040503050406030204" pitchFamily="18" charset="0"/>
              </a:rPr>
              <a:t>.</a:t>
            </a:r>
          </a:p>
          <a:p>
            <a:pPr marL="457200" indent="-457200">
              <a:buFont typeface="+mj-lt"/>
              <a:buAutoNum type="arabicPeriod"/>
            </a:pPr>
            <a:r>
              <a:rPr lang="en-US" sz="2200" dirty="0">
                <a:latin typeface="Cambria" panose="02040503050406030204" pitchFamily="18" charset="0"/>
                <a:ea typeface="Cambria" panose="02040503050406030204" pitchFamily="18" charset="0"/>
              </a:rPr>
              <a:t>Select chart type:</a:t>
            </a:r>
          </a:p>
          <a:p>
            <a:pPr marL="914400" lvl="1" indent="-457200">
              <a:buFont typeface="+mj-lt"/>
              <a:buAutoNum type="arabicPeriod"/>
            </a:pPr>
            <a:r>
              <a:rPr lang="en-US" sz="2200" b="1" dirty="0">
                <a:latin typeface="Cambria" panose="02040503050406030204" pitchFamily="18" charset="0"/>
                <a:ea typeface="Cambria" panose="02040503050406030204" pitchFamily="18" charset="0"/>
              </a:rPr>
              <a:t>Column/Bar Chart:</a:t>
            </a:r>
            <a:r>
              <a:rPr lang="en-US" sz="2200" dirty="0">
                <a:latin typeface="Cambria" panose="02040503050406030204" pitchFamily="18" charset="0"/>
                <a:ea typeface="Cambria" panose="02040503050406030204" pitchFamily="18" charset="0"/>
              </a:rPr>
              <a:t> Compare individual values (e.g., student marks).</a:t>
            </a:r>
          </a:p>
          <a:p>
            <a:pPr marL="914400" lvl="1" indent="-457200">
              <a:buFont typeface="+mj-lt"/>
              <a:buAutoNum type="arabicPeriod"/>
            </a:pPr>
            <a:r>
              <a:rPr lang="en-US" sz="2200" b="1" dirty="0">
                <a:latin typeface="Cambria" panose="02040503050406030204" pitchFamily="18" charset="0"/>
                <a:ea typeface="Cambria" panose="02040503050406030204" pitchFamily="18" charset="0"/>
              </a:rPr>
              <a:t>Pie Chart:</a:t>
            </a:r>
            <a:r>
              <a:rPr lang="en-US" sz="2200" dirty="0">
                <a:latin typeface="Cambria" panose="02040503050406030204" pitchFamily="18" charset="0"/>
                <a:ea typeface="Cambria" panose="02040503050406030204" pitchFamily="18" charset="0"/>
              </a:rPr>
              <a:t> Show proportions (e.g., contribution of each student to total marks).</a:t>
            </a:r>
          </a:p>
          <a:p>
            <a:pPr marL="914400" lvl="1" indent="-457200">
              <a:buFont typeface="+mj-lt"/>
              <a:buAutoNum type="arabicPeriod"/>
            </a:pPr>
            <a:r>
              <a:rPr lang="en-US" sz="2200" b="1" dirty="0">
                <a:latin typeface="Cambria" panose="02040503050406030204" pitchFamily="18" charset="0"/>
                <a:ea typeface="Cambria" panose="02040503050406030204" pitchFamily="18" charset="0"/>
              </a:rPr>
              <a:t>Line Chart:</a:t>
            </a:r>
            <a:r>
              <a:rPr lang="en-US" sz="2200" dirty="0">
                <a:latin typeface="Cambria" panose="02040503050406030204" pitchFamily="18" charset="0"/>
                <a:ea typeface="Cambria" panose="02040503050406030204" pitchFamily="18" charset="0"/>
              </a:rPr>
              <a:t> Show trends over time.</a:t>
            </a:r>
          </a:p>
          <a:p>
            <a:pPr marL="457200" indent="-457200">
              <a:buFont typeface="+mj-lt"/>
              <a:buAutoNum type="arabicPeriod"/>
            </a:pPr>
            <a:r>
              <a:rPr lang="en-US" sz="2200" dirty="0">
                <a:latin typeface="Cambria" panose="02040503050406030204" pitchFamily="18" charset="0"/>
                <a:ea typeface="Cambria" panose="02040503050406030204" pitchFamily="18" charset="0"/>
              </a:rPr>
              <a:t>The chart appears in the worksheet.</a:t>
            </a:r>
          </a:p>
          <a:p>
            <a:pPr marL="0" indent="0" algn="just">
              <a:spcBef>
                <a:spcPts val="1200"/>
              </a:spcBef>
              <a:spcAft>
                <a:spcPts val="600"/>
              </a:spcAft>
              <a:buNone/>
            </a:pPr>
            <a:endParaRPr lang="en-US" sz="22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DBE60FF2-52B4-405F-81E1-BFCDC85B80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6545" y="2198094"/>
            <a:ext cx="4238977" cy="1665694"/>
          </a:xfrm>
          <a:prstGeom prst="rect">
            <a:avLst/>
          </a:prstGeom>
        </p:spPr>
      </p:pic>
    </p:spTree>
    <p:extLst>
      <p:ext uri="{BB962C8B-B14F-4D97-AF65-F5344CB8AC3E}">
        <p14:creationId xmlns:p14="http://schemas.microsoft.com/office/powerpoint/2010/main" val="2614084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00635"/>
            <a:ext cx="10058400" cy="5898777"/>
          </a:xfrm>
        </p:spPr>
        <p:txBody>
          <a:bodyPr>
            <a:normAutofit lnSpcReduction="10000"/>
          </a:bodyPr>
          <a:lstStyle/>
          <a:p>
            <a:pPr marL="0" indent="0" algn="just">
              <a:spcBef>
                <a:spcPts val="1200"/>
              </a:spcBef>
              <a:spcAft>
                <a:spcPts val="600"/>
              </a:spcAft>
              <a:buNone/>
            </a:pPr>
            <a:r>
              <a:rPr lang="en-US" sz="2200" dirty="0">
                <a:solidFill>
                  <a:schemeClr val="accent3">
                    <a:lumMod val="50000"/>
                  </a:schemeClr>
                </a:solidFill>
                <a:latin typeface="Cambria" panose="02040503050406030204" pitchFamily="18" charset="0"/>
                <a:ea typeface="Cambria" panose="02040503050406030204" pitchFamily="18" charset="0"/>
              </a:rPr>
              <a:t>Saving a Workbook</a:t>
            </a:r>
          </a:p>
          <a:p>
            <a:pPr marL="0" indent="0" algn="just">
              <a:spcBef>
                <a:spcPts val="1200"/>
              </a:spcBef>
              <a:spcAft>
                <a:spcPts val="600"/>
              </a:spcAft>
              <a:buNone/>
            </a:pPr>
            <a:r>
              <a:rPr lang="en-US" sz="2200" dirty="0">
                <a:latin typeface="Cambria" panose="02040503050406030204" pitchFamily="18" charset="0"/>
                <a:ea typeface="Cambria" panose="02040503050406030204" pitchFamily="18" charset="0"/>
              </a:rPr>
              <a:t>Saving a workbook is the process of storing the current Excel file on a computer, external storage, or cloud service so that the work can be retrieved and used later.</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Saving ensures that your work is not lost.</a:t>
            </a:r>
          </a:p>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Steps to Save</a:t>
            </a:r>
          </a:p>
          <a:p>
            <a:pPr algn="just">
              <a:spcBef>
                <a:spcPts val="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Click File → Save As.</a:t>
            </a:r>
          </a:p>
          <a:p>
            <a:pPr algn="just">
              <a:spcBef>
                <a:spcPts val="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Choose location (Desktop, Documents, Flash drive).</a:t>
            </a:r>
          </a:p>
          <a:p>
            <a:pPr algn="just">
              <a:spcBef>
                <a:spcPts val="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Type a filename (e.g., Student_Results.xlsx).</a:t>
            </a:r>
          </a:p>
          <a:p>
            <a:pPr algn="just">
              <a:spcBef>
                <a:spcPts val="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Click Save.</a:t>
            </a:r>
          </a:p>
          <a:p>
            <a:pPr marL="0" indent="0" algn="just">
              <a:spcBef>
                <a:spcPts val="1200"/>
              </a:spcBef>
              <a:spcAft>
                <a:spcPts val="600"/>
              </a:spcAft>
              <a:buNone/>
            </a:pPr>
            <a:r>
              <a:rPr lang="en-US" sz="2200" b="1" dirty="0">
                <a:latin typeface="Cambria" panose="02040503050406030204" pitchFamily="18" charset="0"/>
                <a:ea typeface="Cambria" panose="02040503050406030204" pitchFamily="18" charset="0"/>
              </a:rPr>
              <a:t>Quick Save</a:t>
            </a:r>
          </a:p>
          <a:p>
            <a:pPr algn="just">
              <a:spcBef>
                <a:spcPts val="600"/>
              </a:spcBef>
              <a:spcAft>
                <a:spcPts val="600"/>
              </a:spcAft>
              <a:buFont typeface="Arial" panose="020B0604020202020204" pitchFamily="34" charset="0"/>
              <a:buChar char="•"/>
            </a:pPr>
            <a:r>
              <a:rPr lang="en-US" sz="2200" dirty="0">
                <a:latin typeface="Cambria" panose="02040503050406030204" pitchFamily="18" charset="0"/>
                <a:ea typeface="Cambria" panose="02040503050406030204" pitchFamily="18" charset="0"/>
              </a:rPr>
              <a:t>Use Ctrl + S frequently while working.</a:t>
            </a:r>
          </a:p>
          <a:p>
            <a:pPr marL="0" indent="0" algn="just">
              <a:spcBef>
                <a:spcPts val="600"/>
              </a:spcBef>
              <a:spcAft>
                <a:spcPts val="600"/>
              </a:spcAft>
              <a:buNone/>
            </a:pPr>
            <a:r>
              <a:rPr lang="en-US" sz="2200" b="1" dirty="0">
                <a:latin typeface="Cambria" panose="02040503050406030204" pitchFamily="18" charset="0"/>
                <a:ea typeface="Cambria" panose="02040503050406030204" pitchFamily="18" charset="0"/>
              </a:rPr>
              <a:t>File Formats</a:t>
            </a:r>
          </a:p>
          <a:p>
            <a:pPr marL="0" indent="0" algn="just">
              <a:spcBef>
                <a:spcPts val="600"/>
              </a:spcBef>
              <a:spcAft>
                <a:spcPts val="600"/>
              </a:spcAft>
              <a:buNone/>
            </a:pPr>
            <a:r>
              <a:rPr lang="en-US" sz="2200" dirty="0">
                <a:latin typeface="Cambria" panose="02040503050406030204" pitchFamily="18" charset="0"/>
                <a:ea typeface="Cambria" panose="02040503050406030204" pitchFamily="18" charset="0"/>
              </a:rPr>
              <a:t>.xlsx → default Excel format, .xls → older Excel versions, .csv → for plain text data.</a:t>
            </a:r>
          </a:p>
        </p:txBody>
      </p:sp>
    </p:spTree>
    <p:extLst>
      <p:ext uri="{BB962C8B-B14F-4D97-AF65-F5344CB8AC3E}">
        <p14:creationId xmlns:p14="http://schemas.microsoft.com/office/powerpoint/2010/main" val="2571946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lnSpcReduction="10000"/>
          </a:bodyPr>
          <a:lstStyle/>
          <a:p>
            <a:pPr marL="0" indent="0" algn="just">
              <a:spcBef>
                <a:spcPts val="1200"/>
              </a:spcBef>
              <a:spcAft>
                <a:spcPts val="600"/>
              </a:spcAft>
              <a:buNone/>
            </a:pPr>
            <a:r>
              <a:rPr lang="en-US" sz="2200" dirty="0">
                <a:solidFill>
                  <a:schemeClr val="accent3">
                    <a:lumMod val="50000"/>
                  </a:schemeClr>
                </a:solidFill>
                <a:latin typeface="Cambria" panose="02040503050406030204" pitchFamily="18" charset="0"/>
                <a:ea typeface="Cambria" panose="02040503050406030204" pitchFamily="18" charset="0"/>
              </a:rPr>
              <a:t>Editing and Updating</a:t>
            </a:r>
          </a:p>
          <a:p>
            <a:pPr marL="0" indent="0" algn="just">
              <a:spcBef>
                <a:spcPts val="1200"/>
              </a:spcBef>
              <a:spcAft>
                <a:spcPts val="600"/>
              </a:spcAft>
              <a:buNone/>
            </a:pPr>
            <a:r>
              <a:rPr lang="en-US" sz="2200" dirty="0">
                <a:latin typeface="Cambria" panose="02040503050406030204" pitchFamily="18" charset="0"/>
                <a:ea typeface="Cambria" panose="02040503050406030204" pitchFamily="18" charset="0"/>
              </a:rPr>
              <a:t>Editing and updating is the process of making changes to an existing spreadsheet, such as modifying data, inserting or deleting rows and columns, or applying new formatting to keep the information current and accurate.</a:t>
            </a:r>
          </a:p>
          <a:p>
            <a:pPr algn="just">
              <a:spcBef>
                <a:spcPts val="1200"/>
              </a:spcBef>
              <a:spcAft>
                <a:spcPts val="600"/>
              </a:spcAft>
              <a:buFont typeface="Arial" panose="020B0604020202020204" pitchFamily="34" charset="0"/>
              <a:buChar char="•"/>
            </a:pPr>
            <a:r>
              <a:rPr lang="en-US" sz="2200" b="1" dirty="0">
                <a:latin typeface="Cambria" panose="02040503050406030204" pitchFamily="18" charset="0"/>
                <a:ea typeface="Cambria" panose="02040503050406030204" pitchFamily="18" charset="0"/>
              </a:rPr>
              <a:t>Insert or Delete: </a:t>
            </a:r>
            <a:r>
              <a:rPr lang="en-US" sz="2200" dirty="0">
                <a:latin typeface="Cambria" panose="02040503050406030204" pitchFamily="18" charset="0"/>
                <a:ea typeface="Cambria" panose="02040503050406030204" pitchFamily="18" charset="0"/>
              </a:rPr>
              <a:t>Right-click a row/column → choose Insert or Delete.</a:t>
            </a:r>
          </a:p>
          <a:p>
            <a:pPr algn="just">
              <a:spcBef>
                <a:spcPts val="1200"/>
              </a:spcBef>
              <a:spcAft>
                <a:spcPts val="600"/>
              </a:spcAft>
              <a:buFont typeface="Arial" panose="020B0604020202020204" pitchFamily="34" charset="0"/>
              <a:buChar char="•"/>
            </a:pPr>
            <a:r>
              <a:rPr lang="en-US" sz="2200" b="1" dirty="0">
                <a:latin typeface="Cambria" panose="02040503050406030204" pitchFamily="18" charset="0"/>
                <a:ea typeface="Cambria" panose="02040503050406030204" pitchFamily="18" charset="0"/>
              </a:rPr>
              <a:t>Update Values: </a:t>
            </a:r>
            <a:r>
              <a:rPr lang="en-US" sz="2200" dirty="0">
                <a:latin typeface="Cambria" panose="02040503050406030204" pitchFamily="18" charset="0"/>
                <a:ea typeface="Cambria" panose="02040503050406030204" pitchFamily="18" charset="0"/>
              </a:rPr>
              <a:t>Click on a cell and type new data (Excel automatically updates related formulas).</a:t>
            </a:r>
          </a:p>
          <a:p>
            <a:pPr algn="just">
              <a:spcBef>
                <a:spcPts val="1200"/>
              </a:spcBef>
              <a:spcAft>
                <a:spcPts val="600"/>
              </a:spcAft>
              <a:buFont typeface="Arial" panose="020B0604020202020204" pitchFamily="34" charset="0"/>
              <a:buChar char="•"/>
            </a:pPr>
            <a:r>
              <a:rPr lang="en-US" sz="2200" b="1" dirty="0">
                <a:latin typeface="Cambria" panose="02040503050406030204" pitchFamily="18" charset="0"/>
                <a:ea typeface="Cambria" panose="02040503050406030204" pitchFamily="18" charset="0"/>
              </a:rPr>
              <a:t>Copy &amp; Paste: </a:t>
            </a:r>
            <a:r>
              <a:rPr lang="en-US" sz="2200" dirty="0">
                <a:latin typeface="Cambria" panose="02040503050406030204" pitchFamily="18" charset="0"/>
                <a:ea typeface="Cambria" panose="02040503050406030204" pitchFamily="18" charset="0"/>
              </a:rPr>
              <a:t>Duplicate data using Ctrl + C (Copy) and Ctrl + V (Paste).</a:t>
            </a:r>
          </a:p>
          <a:p>
            <a:pPr algn="just">
              <a:spcBef>
                <a:spcPts val="1200"/>
              </a:spcBef>
              <a:spcAft>
                <a:spcPts val="600"/>
              </a:spcAft>
              <a:buFont typeface="Arial" panose="020B0604020202020204" pitchFamily="34" charset="0"/>
              <a:buChar char="•"/>
            </a:pPr>
            <a:r>
              <a:rPr lang="en-US" sz="2200" b="1" dirty="0">
                <a:latin typeface="Cambria" panose="02040503050406030204" pitchFamily="18" charset="0"/>
                <a:ea typeface="Cambria" panose="02040503050406030204" pitchFamily="18" charset="0"/>
              </a:rPr>
              <a:t>Sort Data: </a:t>
            </a:r>
            <a:r>
              <a:rPr lang="en-US" sz="2200" dirty="0">
                <a:latin typeface="Cambria" panose="02040503050406030204" pitchFamily="18" charset="0"/>
                <a:ea typeface="Cambria" panose="02040503050406030204" pitchFamily="18" charset="0"/>
              </a:rPr>
              <a:t>Rearranges alphabetically, numerically, or by date.</a:t>
            </a:r>
          </a:p>
          <a:p>
            <a:pPr algn="just">
              <a:spcBef>
                <a:spcPts val="1200"/>
              </a:spcBef>
              <a:spcAft>
                <a:spcPts val="600"/>
              </a:spcAft>
              <a:buFont typeface="Arial" panose="020B0604020202020204" pitchFamily="34" charset="0"/>
              <a:buChar char="•"/>
            </a:pPr>
            <a:r>
              <a:rPr lang="en-US" sz="2200" b="1" dirty="0">
                <a:latin typeface="Cambria" panose="02040503050406030204" pitchFamily="18" charset="0"/>
                <a:ea typeface="Cambria" panose="02040503050406030204" pitchFamily="18" charset="0"/>
              </a:rPr>
              <a:t>Filter Data: </a:t>
            </a:r>
            <a:r>
              <a:rPr lang="en-US" sz="2200" dirty="0">
                <a:latin typeface="Cambria" panose="02040503050406030204" pitchFamily="18" charset="0"/>
                <a:ea typeface="Cambria" panose="02040503050406030204" pitchFamily="18" charset="0"/>
              </a:rPr>
              <a:t>Display only specific records. It hides unwanted data temporarily.</a:t>
            </a:r>
          </a:p>
          <a:p>
            <a:pPr algn="just">
              <a:spcBef>
                <a:spcPts val="1200"/>
              </a:spcBef>
              <a:spcAft>
                <a:spcPts val="600"/>
              </a:spcAft>
              <a:buFont typeface="Arial" panose="020B0604020202020204" pitchFamily="34" charset="0"/>
              <a:buChar char="•"/>
            </a:pPr>
            <a:r>
              <a:rPr lang="en-US" sz="2200" b="1" dirty="0">
                <a:latin typeface="Cambria" panose="02040503050406030204" pitchFamily="18" charset="0"/>
                <a:ea typeface="Cambria" panose="02040503050406030204" pitchFamily="18" charset="0"/>
              </a:rPr>
              <a:t>Find &amp; Replace: </a:t>
            </a:r>
            <a:r>
              <a:rPr lang="en-US" sz="2200" dirty="0">
                <a:latin typeface="Cambria" panose="02040503050406030204" pitchFamily="18" charset="0"/>
                <a:ea typeface="Cambria" panose="02040503050406030204" pitchFamily="18" charset="0"/>
              </a:rPr>
              <a:t>Replace repeated text or numbers (Ctrl + H).</a:t>
            </a:r>
          </a:p>
          <a:p>
            <a:pPr algn="just">
              <a:spcBef>
                <a:spcPts val="1200"/>
              </a:spcBef>
              <a:spcAft>
                <a:spcPts val="600"/>
              </a:spcAft>
              <a:buFont typeface="Arial" panose="020B0604020202020204" pitchFamily="34" charset="0"/>
              <a:buChar char="•"/>
            </a:pPr>
            <a:r>
              <a:rPr lang="en-US" sz="2200" b="1" dirty="0">
                <a:latin typeface="Cambria" panose="02040503050406030204" pitchFamily="18" charset="0"/>
                <a:ea typeface="Cambria" panose="02040503050406030204" pitchFamily="18" charset="0"/>
              </a:rPr>
              <a:t>Undo/Redo: </a:t>
            </a:r>
            <a:r>
              <a:rPr lang="en-US" sz="2200" dirty="0">
                <a:latin typeface="Cambria" panose="02040503050406030204" pitchFamily="18" charset="0"/>
                <a:ea typeface="Cambria" panose="02040503050406030204" pitchFamily="18" charset="0"/>
              </a:rPr>
              <a:t>Undo mistakes with Ctrl + Z, Redo with Ctrl + Y.</a:t>
            </a:r>
          </a:p>
        </p:txBody>
      </p:sp>
    </p:spTree>
    <p:extLst>
      <p:ext uri="{BB962C8B-B14F-4D97-AF65-F5344CB8AC3E}">
        <p14:creationId xmlns:p14="http://schemas.microsoft.com/office/powerpoint/2010/main" val="3898386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0" indent="0">
              <a:buNone/>
            </a:pPr>
            <a:r>
              <a:rPr lang="en-US" sz="2200" b="1" dirty="0">
                <a:latin typeface="Cambria" panose="02040503050406030204" pitchFamily="18" charset="0"/>
                <a:ea typeface="Cambria" panose="02040503050406030204" pitchFamily="18" charset="0"/>
              </a:rPr>
              <a:t>How to Sort in Excel</a:t>
            </a:r>
          </a:p>
          <a:p>
            <a:pPr marL="457200" indent="-457200">
              <a:buFont typeface="+mj-lt"/>
              <a:buAutoNum type="arabicPeriod"/>
            </a:pPr>
            <a:r>
              <a:rPr lang="en-US" sz="2200" dirty="0">
                <a:latin typeface="Cambria" panose="02040503050406030204" pitchFamily="18" charset="0"/>
                <a:ea typeface="Cambria" panose="02040503050406030204" pitchFamily="18" charset="0"/>
              </a:rPr>
              <a:t>Open your Excel file and select the column you want to sort.</a:t>
            </a:r>
          </a:p>
          <a:p>
            <a:pPr marL="457200" indent="-457200">
              <a:buFont typeface="+mj-lt"/>
              <a:buAutoNum type="arabicPeriod"/>
            </a:pPr>
            <a:r>
              <a:rPr lang="en-US" sz="2200" dirty="0">
                <a:latin typeface="Cambria" panose="02040503050406030204" pitchFamily="18" charset="0"/>
                <a:ea typeface="Cambria" panose="02040503050406030204" pitchFamily="18" charset="0"/>
              </a:rPr>
              <a:t>Go to the </a:t>
            </a:r>
            <a:r>
              <a:rPr lang="en-US" sz="2200" b="1" dirty="0">
                <a:latin typeface="Cambria" panose="02040503050406030204" pitchFamily="18" charset="0"/>
                <a:ea typeface="Cambria" panose="02040503050406030204" pitchFamily="18" charset="0"/>
              </a:rPr>
              <a:t>Data tab</a:t>
            </a:r>
            <a:r>
              <a:rPr lang="en-US" sz="2200" dirty="0">
                <a:latin typeface="Cambria" panose="02040503050406030204" pitchFamily="18" charset="0"/>
                <a:ea typeface="Cambria" panose="02040503050406030204" pitchFamily="18" charset="0"/>
              </a:rPr>
              <a:t> on the Ribbon.</a:t>
            </a:r>
          </a:p>
          <a:p>
            <a:pPr marL="457200" indent="-457200">
              <a:buFont typeface="+mj-lt"/>
              <a:buAutoNum type="arabicPeriod"/>
            </a:pPr>
            <a:r>
              <a:rPr lang="en-US" sz="2200" dirty="0">
                <a:latin typeface="Cambria" panose="02040503050406030204" pitchFamily="18" charset="0"/>
                <a:ea typeface="Cambria" panose="02040503050406030204" pitchFamily="18" charset="0"/>
              </a:rPr>
              <a:t>To sort text → Click </a:t>
            </a:r>
            <a:r>
              <a:rPr lang="en-US" sz="2200" b="1" dirty="0">
                <a:latin typeface="Cambria" panose="02040503050406030204" pitchFamily="18" charset="0"/>
                <a:ea typeface="Cambria" panose="02040503050406030204" pitchFamily="18" charset="0"/>
              </a:rPr>
              <a:t>A to Z</a:t>
            </a:r>
            <a:r>
              <a:rPr lang="en-US" sz="2200" dirty="0">
                <a:latin typeface="Cambria" panose="02040503050406030204" pitchFamily="18" charset="0"/>
                <a:ea typeface="Cambria" panose="02040503050406030204" pitchFamily="18" charset="0"/>
              </a:rPr>
              <a:t> (alphabetical order) or </a:t>
            </a:r>
            <a:r>
              <a:rPr lang="en-US" sz="2200" b="1" dirty="0">
                <a:latin typeface="Cambria" panose="02040503050406030204" pitchFamily="18" charset="0"/>
                <a:ea typeface="Cambria" panose="02040503050406030204" pitchFamily="18" charset="0"/>
              </a:rPr>
              <a:t>Z to A</a:t>
            </a:r>
            <a:r>
              <a:rPr lang="en-US" sz="2200" dirty="0">
                <a:latin typeface="Cambria" panose="02040503050406030204" pitchFamily="18" charset="0"/>
                <a:ea typeface="Cambria" panose="02040503050406030204" pitchFamily="18" charset="0"/>
              </a:rPr>
              <a:t> (reverse order).</a:t>
            </a:r>
          </a:p>
          <a:p>
            <a:pPr marL="457200" indent="-457200">
              <a:buFont typeface="+mj-lt"/>
              <a:buAutoNum type="arabicPeriod"/>
            </a:pPr>
            <a:r>
              <a:rPr lang="en-US" sz="2200" dirty="0">
                <a:latin typeface="Cambria" panose="02040503050406030204" pitchFamily="18" charset="0"/>
                <a:ea typeface="Cambria" panose="02040503050406030204" pitchFamily="18" charset="0"/>
              </a:rPr>
              <a:t>To sort numbers → Click </a:t>
            </a:r>
            <a:r>
              <a:rPr lang="en-US" sz="2200" b="1" dirty="0">
                <a:latin typeface="Cambria" panose="02040503050406030204" pitchFamily="18" charset="0"/>
                <a:ea typeface="Cambria" panose="02040503050406030204" pitchFamily="18" charset="0"/>
              </a:rPr>
              <a:t>Smallest to Largest</a:t>
            </a:r>
            <a:r>
              <a:rPr lang="en-US" sz="2200" dirty="0">
                <a:latin typeface="Cambria" panose="02040503050406030204" pitchFamily="18" charset="0"/>
                <a:ea typeface="Cambria" panose="02040503050406030204" pitchFamily="18" charset="0"/>
              </a:rPr>
              <a:t> or </a:t>
            </a:r>
            <a:r>
              <a:rPr lang="en-US" sz="2200" b="1" dirty="0">
                <a:latin typeface="Cambria" panose="02040503050406030204" pitchFamily="18" charset="0"/>
                <a:ea typeface="Cambria" panose="02040503050406030204" pitchFamily="18" charset="0"/>
              </a:rPr>
              <a:t>Largest to Smallest</a:t>
            </a:r>
            <a:r>
              <a:rPr lang="en-US" sz="2200" dirty="0">
                <a:latin typeface="Cambria" panose="02040503050406030204" pitchFamily="18" charset="0"/>
                <a:ea typeface="Cambria" panose="02040503050406030204" pitchFamily="18" charset="0"/>
              </a:rPr>
              <a:t>.</a:t>
            </a:r>
          </a:p>
          <a:p>
            <a:pPr marL="457200" indent="-457200">
              <a:buFont typeface="+mj-lt"/>
              <a:buAutoNum type="arabicPeriod"/>
            </a:pPr>
            <a:r>
              <a:rPr lang="en-US" sz="2200" dirty="0">
                <a:latin typeface="Cambria" panose="02040503050406030204" pitchFamily="18" charset="0"/>
                <a:ea typeface="Cambria" panose="02040503050406030204" pitchFamily="18" charset="0"/>
              </a:rPr>
              <a:t>To sort dates → Click </a:t>
            </a:r>
            <a:r>
              <a:rPr lang="en-US" sz="2200" b="1" dirty="0">
                <a:latin typeface="Cambria" panose="02040503050406030204" pitchFamily="18" charset="0"/>
                <a:ea typeface="Cambria" panose="02040503050406030204" pitchFamily="18" charset="0"/>
              </a:rPr>
              <a:t>Oldest to Newest</a:t>
            </a:r>
            <a:r>
              <a:rPr lang="en-US" sz="2200" dirty="0">
                <a:latin typeface="Cambria" panose="02040503050406030204" pitchFamily="18" charset="0"/>
                <a:ea typeface="Cambria" panose="02040503050406030204" pitchFamily="18" charset="0"/>
              </a:rPr>
              <a:t> or </a:t>
            </a:r>
            <a:r>
              <a:rPr lang="en-US" sz="2200" b="1" dirty="0">
                <a:latin typeface="Cambria" panose="02040503050406030204" pitchFamily="18" charset="0"/>
                <a:ea typeface="Cambria" panose="02040503050406030204" pitchFamily="18" charset="0"/>
              </a:rPr>
              <a:t>Newest to Oldest</a:t>
            </a:r>
            <a:r>
              <a:rPr lang="en-US" sz="2200" dirty="0">
                <a:latin typeface="Cambria" panose="02040503050406030204" pitchFamily="18" charset="0"/>
                <a:ea typeface="Cambria" panose="02040503050406030204" pitchFamily="18" charset="0"/>
              </a:rPr>
              <a:t>.</a:t>
            </a:r>
          </a:p>
          <a:p>
            <a:pPr marL="457200" indent="-457200">
              <a:buFont typeface="+mj-lt"/>
              <a:buAutoNum type="arabicPeriod"/>
            </a:pPr>
            <a:r>
              <a:rPr lang="en-US" sz="2200" dirty="0">
                <a:latin typeface="Cambria" panose="02040503050406030204" pitchFamily="18" charset="0"/>
                <a:ea typeface="Cambria" panose="02040503050406030204" pitchFamily="18" charset="0"/>
              </a:rPr>
              <a:t>If you want to sort by more than one column (e.g., Class then Name), click </a:t>
            </a:r>
            <a:r>
              <a:rPr lang="en-US" sz="2200" b="1" dirty="0">
                <a:latin typeface="Cambria" panose="02040503050406030204" pitchFamily="18" charset="0"/>
                <a:ea typeface="Cambria" panose="02040503050406030204" pitchFamily="18" charset="0"/>
              </a:rPr>
              <a:t>Sort</a:t>
            </a:r>
            <a:r>
              <a:rPr lang="en-US" sz="2200" dirty="0">
                <a:latin typeface="Cambria" panose="02040503050406030204" pitchFamily="18" charset="0"/>
                <a:ea typeface="Cambria" panose="02040503050406030204" pitchFamily="18" charset="0"/>
              </a:rPr>
              <a:t> → choose your columns.</a:t>
            </a:r>
          </a:p>
          <a:p>
            <a:pPr marL="0" indent="0" algn="just">
              <a:spcBef>
                <a:spcPts val="1200"/>
              </a:spcBef>
              <a:spcAft>
                <a:spcPts val="600"/>
              </a:spcAft>
              <a:buNone/>
            </a:pPr>
            <a:endParaRPr lang="en-US" sz="22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FBFF075C-E0CF-4DA3-A1ED-7AC446FFB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086" y="4392707"/>
            <a:ext cx="4202737" cy="1713218"/>
          </a:xfrm>
          <a:prstGeom prst="rect">
            <a:avLst/>
          </a:prstGeom>
        </p:spPr>
      </p:pic>
    </p:spTree>
    <p:extLst>
      <p:ext uri="{BB962C8B-B14F-4D97-AF65-F5344CB8AC3E}">
        <p14:creationId xmlns:p14="http://schemas.microsoft.com/office/powerpoint/2010/main" val="2848590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642595"/>
            <a:ext cx="10058400" cy="5641664"/>
          </a:xfrm>
        </p:spPr>
        <p:txBody>
          <a:bodyPr>
            <a:normAutofit/>
          </a:bodyPr>
          <a:lstStyle/>
          <a:p>
            <a:pPr marL="0" indent="0">
              <a:buNone/>
            </a:pPr>
            <a:r>
              <a:rPr lang="en-US" sz="2200" b="1" dirty="0">
                <a:latin typeface="Cambria" panose="02040503050406030204" pitchFamily="18" charset="0"/>
                <a:ea typeface="Cambria" panose="02040503050406030204" pitchFamily="18" charset="0"/>
              </a:rPr>
              <a:t>How to Filter in Excel</a:t>
            </a:r>
          </a:p>
          <a:p>
            <a:pPr marL="457200" indent="-457200">
              <a:buFont typeface="+mj-lt"/>
              <a:buAutoNum type="arabicPeriod"/>
            </a:pPr>
            <a:r>
              <a:rPr lang="en-US" sz="2200" dirty="0">
                <a:latin typeface="Cambria" panose="02040503050406030204" pitchFamily="18" charset="0"/>
                <a:ea typeface="Cambria" panose="02040503050406030204" pitchFamily="18" charset="0"/>
              </a:rPr>
              <a:t>Select the data range you want to filter (include headers like “Name” or “Marks”).</a:t>
            </a:r>
          </a:p>
          <a:p>
            <a:pPr marL="457200" indent="-457200">
              <a:buFont typeface="+mj-lt"/>
              <a:buAutoNum type="arabicPeriod"/>
            </a:pPr>
            <a:r>
              <a:rPr lang="en-US" sz="2200" dirty="0">
                <a:latin typeface="Cambria" panose="02040503050406030204" pitchFamily="18" charset="0"/>
                <a:ea typeface="Cambria" panose="02040503050406030204" pitchFamily="18" charset="0"/>
              </a:rPr>
              <a:t>Go to the </a:t>
            </a:r>
            <a:r>
              <a:rPr lang="en-US" sz="2200" b="1" dirty="0">
                <a:latin typeface="Cambria" panose="02040503050406030204" pitchFamily="18" charset="0"/>
                <a:ea typeface="Cambria" panose="02040503050406030204" pitchFamily="18" charset="0"/>
              </a:rPr>
              <a:t>Data tab</a:t>
            </a:r>
            <a:r>
              <a:rPr lang="en-US" sz="2200" dirty="0">
                <a:latin typeface="Cambria" panose="02040503050406030204" pitchFamily="18" charset="0"/>
                <a:ea typeface="Cambria" panose="02040503050406030204" pitchFamily="18" charset="0"/>
              </a:rPr>
              <a:t> → click </a:t>
            </a:r>
            <a:r>
              <a:rPr lang="en-US" sz="2200" b="1" dirty="0">
                <a:latin typeface="Cambria" panose="02040503050406030204" pitchFamily="18" charset="0"/>
                <a:ea typeface="Cambria" panose="02040503050406030204" pitchFamily="18" charset="0"/>
              </a:rPr>
              <a:t>Filter</a:t>
            </a:r>
            <a:r>
              <a:rPr lang="en-US" sz="2200" dirty="0">
                <a:latin typeface="Cambria" panose="02040503050406030204" pitchFamily="18" charset="0"/>
                <a:ea typeface="Cambria" panose="02040503050406030204" pitchFamily="18" charset="0"/>
              </a:rPr>
              <a:t>.</a:t>
            </a:r>
          </a:p>
          <a:p>
            <a:pPr marL="457200" indent="-457200">
              <a:buFont typeface="+mj-lt"/>
              <a:buAutoNum type="arabicPeriod"/>
            </a:pPr>
            <a:r>
              <a:rPr lang="en-US" sz="2200" dirty="0">
                <a:latin typeface="Cambria" panose="02040503050406030204" pitchFamily="18" charset="0"/>
                <a:ea typeface="Cambria" panose="02040503050406030204" pitchFamily="18" charset="0"/>
              </a:rPr>
              <a:t>Small drop-down arrows will appear on each column header.</a:t>
            </a:r>
          </a:p>
          <a:p>
            <a:pPr marL="457200" indent="-457200">
              <a:buFont typeface="+mj-lt"/>
              <a:buAutoNum type="arabicPeriod"/>
            </a:pPr>
            <a:r>
              <a:rPr lang="en-US" sz="2200" dirty="0">
                <a:latin typeface="Cambria" panose="02040503050406030204" pitchFamily="18" charset="0"/>
                <a:ea typeface="Cambria" panose="02040503050406030204" pitchFamily="18" charset="0"/>
              </a:rPr>
              <a:t>Click the arrow in the column you want to filter.</a:t>
            </a:r>
          </a:p>
          <a:p>
            <a:pPr marL="914400" lvl="1" indent="-457200">
              <a:buFont typeface="Arial" panose="020B0604020202020204" pitchFamily="34" charset="0"/>
              <a:buChar char="•"/>
            </a:pPr>
            <a:r>
              <a:rPr lang="en-US" sz="2200" dirty="0">
                <a:latin typeface="Cambria" panose="02040503050406030204" pitchFamily="18" charset="0"/>
                <a:ea typeface="Cambria" panose="02040503050406030204" pitchFamily="18" charset="0"/>
              </a:rPr>
              <a:t>For </a:t>
            </a:r>
            <a:r>
              <a:rPr lang="en-US" sz="2200" b="1" dirty="0">
                <a:latin typeface="Cambria" panose="02040503050406030204" pitchFamily="18" charset="0"/>
                <a:ea typeface="Cambria" panose="02040503050406030204" pitchFamily="18" charset="0"/>
              </a:rPr>
              <a:t>Text</a:t>
            </a:r>
            <a:r>
              <a:rPr lang="en-US" sz="2200" dirty="0">
                <a:latin typeface="Cambria" panose="02040503050406030204" pitchFamily="18" charset="0"/>
                <a:ea typeface="Cambria" panose="02040503050406030204" pitchFamily="18" charset="0"/>
              </a:rPr>
              <a:t>: choose specific items (e.g., only “Form A”).</a:t>
            </a:r>
          </a:p>
          <a:p>
            <a:pPr marL="914400" lvl="1" indent="-457200">
              <a:buFont typeface="Arial" panose="020B0604020202020204" pitchFamily="34" charset="0"/>
              <a:buChar char="•"/>
            </a:pPr>
            <a:r>
              <a:rPr lang="en-US" sz="2200" dirty="0">
                <a:latin typeface="Cambria" panose="02040503050406030204" pitchFamily="18" charset="0"/>
                <a:ea typeface="Cambria" panose="02040503050406030204" pitchFamily="18" charset="0"/>
              </a:rPr>
              <a:t>For </a:t>
            </a:r>
            <a:r>
              <a:rPr lang="en-US" sz="2200" b="1" dirty="0">
                <a:latin typeface="Cambria" panose="02040503050406030204" pitchFamily="18" charset="0"/>
                <a:ea typeface="Cambria" panose="02040503050406030204" pitchFamily="18" charset="0"/>
              </a:rPr>
              <a:t>Numbers</a:t>
            </a:r>
            <a:r>
              <a:rPr lang="en-US" sz="2200" dirty="0">
                <a:latin typeface="Cambria" panose="02040503050406030204" pitchFamily="18" charset="0"/>
                <a:ea typeface="Cambria" panose="02040503050406030204" pitchFamily="18" charset="0"/>
              </a:rPr>
              <a:t>: choose conditions like “Greater than 50.”</a:t>
            </a:r>
          </a:p>
          <a:p>
            <a:pPr marL="914400" lvl="1" indent="-457200">
              <a:buFont typeface="Arial" panose="020B0604020202020204" pitchFamily="34" charset="0"/>
              <a:buChar char="•"/>
            </a:pPr>
            <a:r>
              <a:rPr lang="en-US" sz="2200" dirty="0">
                <a:latin typeface="Cambria" panose="02040503050406030204" pitchFamily="18" charset="0"/>
                <a:ea typeface="Cambria" panose="02040503050406030204" pitchFamily="18" charset="0"/>
              </a:rPr>
              <a:t>For </a:t>
            </a:r>
            <a:r>
              <a:rPr lang="en-US" sz="2200" b="1" dirty="0">
                <a:latin typeface="Cambria" panose="02040503050406030204" pitchFamily="18" charset="0"/>
                <a:ea typeface="Cambria" panose="02040503050406030204" pitchFamily="18" charset="0"/>
              </a:rPr>
              <a:t>Dates</a:t>
            </a:r>
            <a:r>
              <a:rPr lang="en-US" sz="2200" dirty="0">
                <a:latin typeface="Cambria" panose="02040503050406030204" pitchFamily="18" charset="0"/>
                <a:ea typeface="Cambria" panose="02040503050406030204" pitchFamily="18" charset="0"/>
              </a:rPr>
              <a:t>: choose periods like “This Month” or “Last Year.”</a:t>
            </a:r>
          </a:p>
          <a:p>
            <a:pPr marL="457200" indent="-457200">
              <a:buFont typeface="+mj-lt"/>
              <a:buAutoNum type="arabicPeriod"/>
            </a:pPr>
            <a:r>
              <a:rPr lang="en-US" sz="2200" dirty="0">
                <a:latin typeface="Cambria" panose="02040503050406030204" pitchFamily="18" charset="0"/>
                <a:ea typeface="Cambria" panose="02040503050406030204" pitchFamily="18" charset="0"/>
              </a:rPr>
              <a:t>Excel will hide rows that don’t match your selection, and show only the records you need.</a:t>
            </a:r>
          </a:p>
          <a:p>
            <a:pPr marL="457200" indent="-457200">
              <a:buFont typeface="+mj-lt"/>
              <a:buAutoNum type="arabicPeriod"/>
            </a:pPr>
            <a:r>
              <a:rPr lang="en-US" sz="2200" dirty="0">
                <a:latin typeface="Cambria" panose="02040503050406030204" pitchFamily="18" charset="0"/>
                <a:ea typeface="Cambria" panose="02040503050406030204" pitchFamily="18" charset="0"/>
              </a:rPr>
              <a:t>To remove the filter, click the </a:t>
            </a:r>
            <a:r>
              <a:rPr lang="en-US" sz="2200" b="1" dirty="0">
                <a:latin typeface="Cambria" panose="02040503050406030204" pitchFamily="18" charset="0"/>
                <a:ea typeface="Cambria" panose="02040503050406030204" pitchFamily="18" charset="0"/>
              </a:rPr>
              <a:t>Filter button</a:t>
            </a:r>
            <a:r>
              <a:rPr lang="en-US" sz="2200" dirty="0">
                <a:latin typeface="Cambria" panose="02040503050406030204" pitchFamily="18" charset="0"/>
                <a:ea typeface="Cambria" panose="02040503050406030204" pitchFamily="18" charset="0"/>
              </a:rPr>
              <a:t> again or select </a:t>
            </a:r>
            <a:r>
              <a:rPr lang="en-US" sz="2200" b="1" dirty="0">
                <a:latin typeface="Cambria" panose="02040503050406030204" pitchFamily="18" charset="0"/>
                <a:ea typeface="Cambria" panose="02040503050406030204" pitchFamily="18" charset="0"/>
              </a:rPr>
              <a:t>Clear Filter</a:t>
            </a:r>
            <a:r>
              <a:rPr lang="en-US" sz="2200" dirty="0">
                <a:latin typeface="Cambria" panose="02040503050406030204" pitchFamily="18" charset="0"/>
                <a:ea typeface="Cambria" panose="02040503050406030204" pitchFamily="18" charset="0"/>
              </a:rPr>
              <a:t>.</a:t>
            </a:r>
          </a:p>
          <a:p>
            <a:pPr marL="0" indent="0" algn="just">
              <a:spcBef>
                <a:spcPts val="1200"/>
              </a:spcBef>
              <a:spcAft>
                <a:spcPts val="600"/>
              </a:spcAft>
              <a:buNone/>
            </a:pPr>
            <a:endParaRPr lang="en-US" sz="2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68430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1924554"/>
            <a:ext cx="10058400" cy="2786405"/>
          </a:xfrm>
        </p:spPr>
        <p:txBody>
          <a:bodyPr>
            <a:normAutofit fontScale="92500" lnSpcReduction="10000"/>
          </a:bodyPr>
          <a:lstStyle/>
          <a:p>
            <a:pPr marL="0" indent="0" algn="ctr">
              <a:spcBef>
                <a:spcPts val="1200"/>
              </a:spcBef>
              <a:spcAft>
                <a:spcPts val="600"/>
              </a:spcAft>
              <a:buNone/>
            </a:pPr>
            <a:r>
              <a:rPr lang="en-US" sz="20000" dirty="0">
                <a:latin typeface="Cambria" panose="02040503050406030204" pitchFamily="18" charset="0"/>
                <a:ea typeface="Cambria" panose="02040503050406030204" pitchFamily="18" charset="0"/>
              </a:rPr>
              <a:t>END</a:t>
            </a:r>
          </a:p>
        </p:txBody>
      </p:sp>
    </p:spTree>
    <p:extLst>
      <p:ext uri="{BB962C8B-B14F-4D97-AF65-F5344CB8AC3E}">
        <p14:creationId xmlns:p14="http://schemas.microsoft.com/office/powerpoint/2010/main" val="32807287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4058</TotalTime>
  <Words>1995</Words>
  <Application>Microsoft Office PowerPoint</Application>
  <PresentationFormat>Widescreen</PresentationFormat>
  <Paragraphs>164</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Cambria</vt:lpstr>
      <vt:lpstr>Century Gothic</vt:lpstr>
      <vt:lpstr>Garamond</vt:lpstr>
      <vt:lpstr>Wingdings</vt:lpstr>
      <vt:lpstr>Savon</vt:lpstr>
      <vt:lpstr>OFFICE APPLICATION</vt:lpstr>
      <vt:lpstr>Objectives</vt:lpstr>
      <vt:lpstr>Creating Spreadsheets in Microsoft Excel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APPLICATION</dc:title>
  <dc:creator>Victoria Mwinyi</dc:creator>
  <cp:lastModifiedBy>Victoria Mwinyi</cp:lastModifiedBy>
  <cp:revision>138</cp:revision>
  <dcterms:created xsi:type="dcterms:W3CDTF">2025-08-09T10:54:50Z</dcterms:created>
  <dcterms:modified xsi:type="dcterms:W3CDTF">2025-09-16T11:32:02Z</dcterms:modified>
</cp:coreProperties>
</file>